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41" r:id="rId4"/>
    <p:sldId id="442" r:id="rId5"/>
    <p:sldId id="443" r:id="rId6"/>
    <p:sldId id="444" r:id="rId7"/>
    <p:sldId id="445" r:id="rId8"/>
    <p:sldId id="447" r:id="rId9"/>
    <p:sldId id="448" r:id="rId10"/>
    <p:sldId id="451" r:id="rId11"/>
    <p:sldId id="449" r:id="rId12"/>
    <p:sldId id="450" r:id="rId13"/>
    <p:sldId id="452" r:id="rId14"/>
    <p:sldId id="456" r:id="rId15"/>
    <p:sldId id="457" r:id="rId16"/>
    <p:sldId id="446" r:id="rId17"/>
    <p:sldId id="459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02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9.xml"/><Relationship Id="rId3" Type="http://schemas.openxmlformats.org/officeDocument/2006/relationships/image" Target="../media/image13.e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052830" y="914400"/>
            <a:ext cx="9799320" cy="1883410"/>
          </a:xfrm>
        </p:spPr>
        <p:txBody>
          <a:bodyPr/>
          <a:p>
            <a:r>
              <a:rPr lang="zh-CN" altLang="en-US"/>
              <a:t>电子表格实用讲座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827530" y="3560445"/>
            <a:ext cx="8250555" cy="1472565"/>
          </a:xfrm>
        </p:spPr>
        <p:txBody>
          <a:bodyPr/>
          <a:p>
            <a:r>
              <a:rPr lang="zh-CN" altLang="en-US" sz="4800"/>
              <a:t>单元格普通数字格式</a:t>
            </a:r>
            <a:endParaRPr lang="zh-CN" altLang="en-US" sz="48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156065" y="3763010"/>
            <a:ext cx="2857500" cy="286702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自定义格式</a:t>
            </a:r>
            <a:r>
              <a:rPr lang="en-US" altLang="zh-CN"/>
              <a:t>——</a:t>
            </a:r>
            <a:r>
              <a:t>百分比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 sz="2400">
                <a:solidFill>
                  <a:srgbClr val="FF0000"/>
                </a:solidFill>
              </a:rPr>
              <a:t>0.00%</a:t>
            </a:r>
            <a:endParaRPr lang="zh-CN" altLang="en-US" sz="2400">
              <a:solidFill>
                <a:srgbClr val="FF0000"/>
              </a:solidFill>
            </a:endParaRPr>
          </a:p>
          <a:p>
            <a:pPr algn="l">
              <a:buClrTx/>
              <a:buSzTx/>
            </a:pPr>
            <a:r>
              <a:rPr lang="zh-CN" altLang="en-US" sz="2300"/>
              <a:t>保留</a:t>
            </a:r>
            <a:r>
              <a:rPr sz="2300"/>
              <a:t>2位小数。</a:t>
            </a:r>
            <a:endParaRPr sz="2300"/>
          </a:p>
          <a:p>
            <a:pPr algn="l">
              <a:buClrTx/>
              <a:buSzTx/>
            </a:pPr>
            <a:r>
              <a:rPr sz="2300"/>
              <a:t>后面多了一个百分号。</a:t>
            </a:r>
            <a:endParaRPr sz="2300"/>
          </a:p>
          <a:p>
            <a:pPr lvl="1" algn="l">
              <a:buClrTx/>
              <a:buSzTx/>
            </a:pPr>
            <a:r>
              <a:rPr sz="2400">
                <a:solidFill>
                  <a:srgbClr val="FF0000"/>
                </a:solidFill>
              </a:rPr>
              <a:t>注意：</a:t>
            </a:r>
            <a:r>
              <a:rPr lang="en-US" altLang="zh-CN" sz="2400"/>
              <a:t>%</a:t>
            </a:r>
            <a:r>
              <a:rPr sz="2400"/>
              <a:t>是不能随意添加的。添加百分号后，数值会自动乘以</a:t>
            </a:r>
            <a:r>
              <a:rPr lang="en-US" altLang="zh-CN" sz="2400"/>
              <a:t>100</a:t>
            </a:r>
            <a:r>
              <a:rPr sz="2400"/>
              <a:t>。</a:t>
            </a:r>
            <a:endParaRPr sz="2040"/>
          </a:p>
          <a:p>
            <a:pPr algn="l">
              <a:buClrTx/>
              <a:buSzTx/>
            </a:pPr>
            <a:r>
              <a:rPr sz="2300"/>
              <a:t>只是在现有数值后面强制添加百分号，</a:t>
            </a:r>
            <a:r>
              <a:rPr sz="2300">
                <a:solidFill>
                  <a:schemeClr val="accent1">
                    <a:lumMod val="75000"/>
                  </a:schemeClr>
                </a:solidFill>
              </a:rPr>
              <a:t>怎么办？</a:t>
            </a:r>
            <a:endParaRPr sz="2300"/>
          </a:p>
          <a:p>
            <a:pPr lvl="1" algn="l">
              <a:buClrTx/>
              <a:buSzTx/>
            </a:pPr>
            <a:r>
              <a:rPr sz="2400"/>
              <a:t>在百分号前面添加一个</a:t>
            </a:r>
            <a:r>
              <a:rPr lang="en-US" altLang="zh-CN" sz="2400">
                <a:solidFill>
                  <a:srgbClr val="FF0000"/>
                </a:solidFill>
              </a:rPr>
              <a:t>!</a:t>
            </a:r>
            <a:r>
              <a:rPr sz="2400"/>
              <a:t>（强制显示符）。</a:t>
            </a:r>
            <a:endParaRPr sz="2400"/>
          </a:p>
          <a:p>
            <a:pPr algn="l">
              <a:buClrTx/>
              <a:buSzTx/>
            </a:pPr>
            <a:r>
              <a:rPr sz="2300"/>
              <a:t>强制添加一个感叹号，</a:t>
            </a:r>
            <a:r>
              <a:rPr sz="2300">
                <a:solidFill>
                  <a:schemeClr val="accent1">
                    <a:lumMod val="75000"/>
                  </a:schemeClr>
                </a:solidFill>
              </a:rPr>
              <a:t>怎么办？</a:t>
            </a:r>
            <a:endParaRPr sz="2300">
              <a:solidFill>
                <a:schemeClr val="accent1">
                  <a:lumMod val="75000"/>
                </a:schemeClr>
              </a:solidFill>
            </a:endParaRPr>
          </a:p>
          <a:p>
            <a:pPr lvl="1" algn="l">
              <a:buClrTx/>
              <a:buSzTx/>
            </a:pPr>
            <a:r>
              <a:rPr sz="2400"/>
              <a:t>用</a:t>
            </a:r>
            <a:r>
              <a:rPr lang="en-US" altLang="zh-CN" sz="2400">
                <a:solidFill>
                  <a:srgbClr val="FF0000"/>
                </a:solidFill>
              </a:rPr>
              <a:t>2</a:t>
            </a:r>
            <a:r>
              <a:rPr sz="2400">
                <a:solidFill>
                  <a:srgbClr val="FF0000"/>
                </a:solidFill>
              </a:rPr>
              <a:t>个感叹号</a:t>
            </a:r>
            <a:r>
              <a:rPr sz="2040"/>
              <a:t>。</a:t>
            </a:r>
            <a:endParaRPr sz="2040"/>
          </a:p>
          <a:p>
            <a:pPr algn="l">
              <a:buClrTx/>
              <a:buSzTx/>
            </a:pPr>
            <a:r>
              <a:rPr sz="2300"/>
              <a:t>自定义格式中用到的任意符号（</a:t>
            </a:r>
            <a:r>
              <a:rPr lang="en-US" altLang="zh-CN" sz="2300">
                <a:solidFill>
                  <a:srgbClr val="FF0000"/>
                </a:solidFill>
              </a:rPr>
              <a:t>_</a:t>
            </a:r>
            <a:r>
              <a:rPr sz="2300"/>
              <a:t>、</a:t>
            </a:r>
            <a:r>
              <a:rPr lang="en-US" altLang="zh-CN" sz="2300">
                <a:solidFill>
                  <a:srgbClr val="FF0000"/>
                </a:solidFill>
              </a:rPr>
              <a:t>@</a:t>
            </a:r>
            <a:r>
              <a:rPr sz="2300"/>
              <a:t>、</a:t>
            </a:r>
            <a:r>
              <a:rPr lang="en-US" altLang="zh-CN" sz="2300">
                <a:solidFill>
                  <a:srgbClr val="FF0000"/>
                </a:solidFill>
              </a:rPr>
              <a:t>#</a:t>
            </a:r>
            <a:r>
              <a:rPr sz="2300"/>
              <a:t>、</a:t>
            </a:r>
            <a:r>
              <a:rPr lang="en-US" altLang="zh-CN" sz="2300">
                <a:solidFill>
                  <a:srgbClr val="FF0000"/>
                </a:solidFill>
              </a:rPr>
              <a:t>0</a:t>
            </a:r>
            <a:r>
              <a:rPr sz="2300"/>
              <a:t>、</a:t>
            </a:r>
            <a:r>
              <a:rPr lang="en-US" altLang="zh-CN" sz="2300">
                <a:solidFill>
                  <a:srgbClr val="FF0000"/>
                </a:solidFill>
              </a:rPr>
              <a:t>%</a:t>
            </a:r>
            <a:r>
              <a:rPr sz="2300">
                <a:sym typeface="+mn-ea"/>
              </a:rPr>
              <a:t>、</a:t>
            </a:r>
            <a:r>
              <a:rPr lang="en-US" altLang="zh-CN" sz="2300">
                <a:solidFill>
                  <a:srgbClr val="FF0000"/>
                </a:solidFill>
                <a:sym typeface="+mn-ea"/>
              </a:rPr>
              <a:t>[</a:t>
            </a:r>
            <a:r>
              <a:rPr sz="2300">
                <a:sym typeface="+mn-ea"/>
              </a:rPr>
              <a:t>、</a:t>
            </a:r>
            <a:r>
              <a:rPr lang="en-US" altLang="zh-CN" sz="2300">
                <a:solidFill>
                  <a:srgbClr val="FF0000"/>
                </a:solidFill>
                <a:sym typeface="+mn-ea"/>
              </a:rPr>
              <a:t>]</a:t>
            </a:r>
            <a:r>
              <a:rPr sz="2300">
                <a:sym typeface="+mn-ea"/>
              </a:rPr>
              <a:t>、</a:t>
            </a:r>
            <a:r>
              <a:rPr lang="en-US" altLang="zh-CN" sz="2300">
                <a:solidFill>
                  <a:srgbClr val="FF0000"/>
                </a:solidFill>
                <a:sym typeface="+mn-ea"/>
              </a:rPr>
              <a:t>!</a:t>
            </a:r>
            <a:r>
              <a:rPr sz="2300">
                <a:sym typeface="+mn-ea"/>
              </a:rPr>
              <a:t>、</a:t>
            </a:r>
            <a:r>
              <a:rPr lang="en-US" altLang="zh-CN" sz="2300">
                <a:solidFill>
                  <a:srgbClr val="FF0000"/>
                </a:solidFill>
                <a:sym typeface="+mn-ea"/>
              </a:rPr>
              <a:t>,</a:t>
            </a:r>
            <a:r>
              <a:rPr sz="2300">
                <a:sym typeface="+mn-ea"/>
              </a:rPr>
              <a:t>、</a:t>
            </a:r>
            <a:r>
              <a:rPr lang="en-US" altLang="zh-CN" sz="2300">
                <a:solidFill>
                  <a:srgbClr val="FF0000"/>
                </a:solidFill>
                <a:sym typeface="+mn-ea"/>
              </a:rPr>
              <a:t>;</a:t>
            </a:r>
            <a:r>
              <a:rPr sz="2300"/>
              <a:t>）。</a:t>
            </a:r>
            <a:endParaRPr sz="23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10525" y="217170"/>
            <a:ext cx="4049395" cy="24257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自定义格式</a:t>
            </a:r>
            <a:r>
              <a:rPr lang="en-US" altLang="zh-CN"/>
              <a:t>——</a:t>
            </a:r>
            <a:r>
              <a:t>分数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>
                <a:solidFill>
                  <a:srgbClr val="FF0000"/>
                </a:solidFill>
              </a:rPr>
              <a:t># ?/?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en-US" altLang="zh-CN" sz="2400">
                <a:solidFill>
                  <a:srgbClr val="FF0000"/>
                </a:solidFill>
              </a:rPr>
              <a:t>#</a:t>
            </a:r>
            <a:r>
              <a:rPr sz="2400"/>
              <a:t>：</a:t>
            </a:r>
            <a:r>
              <a:rPr sz="2400"/>
              <a:t>在此处的作用是表示分数的整数部分。</a:t>
            </a:r>
            <a:endParaRPr sz="2400"/>
          </a:p>
          <a:p>
            <a:r>
              <a:rPr lang="en-US" altLang="zh-CN" sz="2400">
                <a:solidFill>
                  <a:srgbClr val="FF0000"/>
                </a:solidFill>
              </a:rPr>
              <a:t>?/?</a:t>
            </a:r>
            <a:r>
              <a:rPr sz="2400"/>
              <a:t>：分数部分。</a:t>
            </a:r>
            <a:endParaRPr sz="2400"/>
          </a:p>
          <a:p>
            <a:pPr defTabSz="914400">
              <a:tabLst>
                <a:tab pos="2954655" algn="l"/>
              </a:tabLst>
            </a:pPr>
            <a:r>
              <a:rPr sz="2400">
                <a:solidFill>
                  <a:srgbClr val="FF0000"/>
                </a:solidFill>
              </a:rPr>
              <a:t># ??/??</a:t>
            </a:r>
            <a:r>
              <a:rPr lang="en-US" altLang="zh-CN" sz="2400"/>
              <a:t>	2</a:t>
            </a:r>
            <a:r>
              <a:rPr sz="2400"/>
              <a:t>位分数</a:t>
            </a:r>
            <a:endParaRPr sz="2400"/>
          </a:p>
          <a:p>
            <a:pPr defTabSz="914400">
              <a:tabLst>
                <a:tab pos="2954655" algn="l"/>
              </a:tabLst>
            </a:pPr>
            <a:r>
              <a:rPr sz="2400">
                <a:solidFill>
                  <a:srgbClr val="FF0000"/>
                </a:solidFill>
              </a:rPr>
              <a:t># ???/???</a:t>
            </a:r>
            <a:r>
              <a:rPr lang="en-US" altLang="zh-CN" sz="2400"/>
              <a:t>	3</a:t>
            </a:r>
            <a:r>
              <a:rPr sz="2400"/>
              <a:t>位分数</a:t>
            </a:r>
            <a:endParaRPr sz="2400"/>
          </a:p>
          <a:p>
            <a:pPr defTabSz="914400">
              <a:tabLst>
                <a:tab pos="2954655" algn="l"/>
              </a:tabLst>
            </a:pPr>
            <a:r>
              <a:rPr lang="en-US" altLang="zh-CN" sz="2400">
                <a:solidFill>
                  <a:srgbClr val="FF0000"/>
                </a:solidFill>
              </a:rPr>
              <a:t># ?/2</a:t>
            </a:r>
            <a:r>
              <a:rPr lang="en-US" altLang="zh-CN" sz="2400"/>
              <a:t>	</a:t>
            </a:r>
            <a:r>
              <a:rPr sz="2400"/>
              <a:t>分母为</a:t>
            </a:r>
            <a:r>
              <a:rPr lang="en-US" altLang="zh-CN" sz="2400"/>
              <a:t>2</a:t>
            </a:r>
            <a:r>
              <a:rPr sz="2400"/>
              <a:t>的分数</a:t>
            </a:r>
            <a:endParaRPr sz="2400"/>
          </a:p>
          <a:p>
            <a:pPr defTabSz="914400">
              <a:tabLst>
                <a:tab pos="2954655" algn="l"/>
              </a:tabLst>
            </a:pPr>
            <a:r>
              <a:rPr lang="en-US" altLang="zh-CN" sz="2400">
                <a:solidFill>
                  <a:srgbClr val="FF0000"/>
                </a:solidFill>
              </a:rPr>
              <a:t># ?/10</a:t>
            </a:r>
            <a:r>
              <a:rPr lang="en-US" altLang="zh-CN" sz="2400"/>
              <a:t>	</a:t>
            </a:r>
            <a:r>
              <a:rPr sz="2400"/>
              <a:t>分母为</a:t>
            </a:r>
            <a:r>
              <a:rPr lang="en-US" altLang="zh-CN" sz="2400"/>
              <a:t>10</a:t>
            </a:r>
            <a:r>
              <a:rPr sz="2400"/>
              <a:t>的分数</a:t>
            </a:r>
            <a:endParaRPr sz="2400"/>
          </a:p>
        </p:txBody>
      </p:sp>
      <p:sp>
        <p:nvSpPr>
          <p:cNvPr id="14" name="横卷形 13"/>
          <p:cNvSpPr/>
          <p:nvPr/>
        </p:nvSpPr>
        <p:spPr>
          <a:xfrm>
            <a:off x="7014845" y="2009140"/>
            <a:ext cx="4563110" cy="119316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zh-CN" altLang="en-US" sz="2400">
                <a:solidFill>
                  <a:srgbClr val="FFFF00"/>
                </a:solidFill>
              </a:rPr>
              <a:t>试试：</a:t>
            </a:r>
            <a:r>
              <a:rPr lang="en-US" altLang="zh-CN" sz="2400">
                <a:solidFill>
                  <a:srgbClr val="FFFF00"/>
                </a:solidFill>
              </a:rPr>
              <a:t>1.22</a:t>
            </a:r>
            <a:r>
              <a:rPr lang="zh-CN" altLang="en-US" sz="2400">
                <a:solidFill>
                  <a:srgbClr val="FFFF00"/>
                </a:solidFill>
              </a:rPr>
              <a:t>，设置格式为：</a:t>
            </a:r>
            <a:r>
              <a:rPr lang="en-US" altLang="zh-CN" sz="2400">
                <a:solidFill>
                  <a:srgbClr val="FFFF00"/>
                </a:solidFill>
              </a:rPr>
              <a:t>?</a:t>
            </a:r>
            <a:r>
              <a:rPr lang="en-US" altLang="zh-CN" sz="2400">
                <a:solidFill>
                  <a:srgbClr val="FFFF00"/>
                </a:solidFill>
              </a:rPr>
              <a:t>/?</a:t>
            </a:r>
            <a:endParaRPr lang="en-US" altLang="zh-CN" sz="2400">
              <a:solidFill>
                <a:srgbClr val="FFFF00"/>
              </a:solidFill>
            </a:endParaRPr>
          </a:p>
        </p:txBody>
      </p:sp>
      <p:sp>
        <p:nvSpPr>
          <p:cNvPr id="4" name="横卷形 3"/>
          <p:cNvSpPr/>
          <p:nvPr/>
        </p:nvSpPr>
        <p:spPr>
          <a:xfrm>
            <a:off x="7014845" y="3987165"/>
            <a:ext cx="4562475" cy="119316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>
              <a:lnSpc>
                <a:spcPct val="150000"/>
              </a:lnSpc>
            </a:pPr>
            <a:r>
              <a:rPr lang="en-US" sz="2400">
                <a:solidFill>
                  <a:srgbClr val="FFFF00"/>
                </a:solidFill>
              </a:rPr>
              <a:t>11</a:t>
            </a:r>
            <a:r>
              <a:rPr lang="en-US" altLang="zh-CN" sz="2400">
                <a:solidFill>
                  <a:srgbClr val="FFFF00"/>
                </a:solidFill>
              </a:rPr>
              <a:t>/9</a:t>
            </a:r>
            <a:endParaRPr lang="en-US" altLang="zh-CN" sz="240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bldLvl="0" animBg="1"/>
      <p:bldP spid="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自定义格式</a:t>
            </a:r>
            <a:r>
              <a:rPr lang="en-US" altLang="zh-CN"/>
              <a:t>——</a:t>
            </a:r>
            <a:r>
              <a:t>科学计数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>
                <a:solidFill>
                  <a:srgbClr val="FF0000"/>
                </a:solidFill>
              </a:rPr>
              <a:t>0.00E+00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en-US" altLang="zh-CN" sz="2400">
                <a:solidFill>
                  <a:srgbClr val="FF0000"/>
                </a:solidFill>
              </a:rPr>
              <a:t>E</a:t>
            </a:r>
            <a:r>
              <a:rPr sz="2400"/>
              <a:t>：表示幂乘，即</a:t>
            </a:r>
            <a:r>
              <a:rPr lang="en-US" altLang="zh-CN" sz="2400"/>
              <a:t>0.00</a:t>
            </a:r>
            <a:r>
              <a:rPr sz="2400"/>
              <a:t>×</a:t>
            </a:r>
            <a:r>
              <a:rPr lang="en-US" altLang="zh-CN" sz="2400"/>
              <a:t>10</a:t>
            </a:r>
            <a:r>
              <a:rPr lang="en-US" altLang="zh-CN" sz="2400" baseline="30000"/>
              <a:t>00</a:t>
            </a:r>
            <a:r>
              <a:rPr sz="2400"/>
              <a:t>。</a:t>
            </a:r>
            <a:endParaRPr lang="en-US" altLang="zh-CN" sz="2400"/>
          </a:p>
          <a:p>
            <a:r>
              <a:rPr lang="en-US" altLang="zh-CN" sz="2400">
                <a:solidFill>
                  <a:srgbClr val="FF0000"/>
                </a:solidFill>
              </a:rPr>
              <a:t>+</a:t>
            </a:r>
            <a:r>
              <a:rPr sz="2400"/>
              <a:t>：自适应正负号。</a:t>
            </a:r>
            <a:endParaRPr sz="2400"/>
          </a:p>
          <a:p>
            <a:r>
              <a:rPr sz="2400"/>
              <a:t>将加号（</a:t>
            </a:r>
            <a:r>
              <a:rPr lang="en-US" altLang="zh-CN" sz="2400"/>
              <a:t>+</a:t>
            </a:r>
            <a:r>
              <a:rPr sz="2400"/>
              <a:t>）改为减号（</a:t>
            </a:r>
            <a:r>
              <a:rPr lang="en-US" altLang="zh-CN" sz="2400"/>
              <a:t>-</a:t>
            </a:r>
            <a:r>
              <a:rPr sz="2400"/>
              <a:t>）</a:t>
            </a:r>
            <a:endParaRPr sz="2400"/>
          </a:p>
          <a:p>
            <a:r>
              <a:rPr sz="2400"/>
              <a:t>取正值时不显示。</a:t>
            </a:r>
            <a:endParaRPr sz="2400"/>
          </a:p>
          <a:p>
            <a:endParaRPr sz="2400"/>
          </a:p>
        </p:txBody>
      </p:sp>
      <p:pic>
        <p:nvPicPr>
          <p:cNvPr id="4" name="图片 3" descr="未标题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25820" y="2848610"/>
            <a:ext cx="5748655" cy="371221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自定义格式</a:t>
            </a:r>
            <a:r>
              <a:rPr lang="en-US" altLang="zh-CN"/>
              <a:t>——</a:t>
            </a:r>
            <a:r>
              <a:t>特殊（一）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pPr>
              <a:lnSpc>
                <a:spcPct val="200000"/>
              </a:lnSpc>
            </a:pPr>
            <a:r>
              <a:rPr lang="zh-CN" altLang="en-US" sz="2400"/>
              <a:t>邮政编码：</a:t>
            </a:r>
            <a:r>
              <a:rPr lang="en-US" altLang="zh-CN" sz="2400">
                <a:solidFill>
                  <a:srgbClr val="FF0000"/>
                </a:solidFill>
              </a:rPr>
              <a:t>000000</a:t>
            </a:r>
            <a:endParaRPr lang="en-US" altLang="zh-CN" sz="2400"/>
          </a:p>
          <a:p>
            <a:pPr>
              <a:lnSpc>
                <a:spcPct val="200000"/>
              </a:lnSpc>
            </a:pPr>
            <a:r>
              <a:rPr sz="2400"/>
              <a:t>中文小写数字：</a:t>
            </a:r>
            <a:r>
              <a:rPr sz="2400">
                <a:solidFill>
                  <a:srgbClr val="FF0000"/>
                </a:solidFill>
              </a:rPr>
              <a:t>[DBNum1][$-zh-CN]</a:t>
            </a:r>
            <a:endParaRPr sz="240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sz="2400"/>
              <a:t>中文大写数字：</a:t>
            </a:r>
            <a:r>
              <a:rPr sz="2400">
                <a:solidFill>
                  <a:srgbClr val="FF0000"/>
                </a:solidFill>
              </a:rPr>
              <a:t>[DBNum2][$-zh-CN]</a:t>
            </a:r>
            <a:endParaRPr sz="2400"/>
          </a:p>
          <a:p>
            <a:pPr>
              <a:lnSpc>
                <a:spcPct val="200000"/>
              </a:lnSpc>
            </a:pPr>
            <a:r>
              <a:rPr sz="2400"/>
              <a:t>中文大写数字</a:t>
            </a:r>
            <a:r>
              <a:rPr lang="en-US" altLang="zh-CN" sz="2400"/>
              <a:t>2</a:t>
            </a:r>
            <a:r>
              <a:rPr sz="2400"/>
              <a:t>：</a:t>
            </a:r>
            <a:r>
              <a:rPr sz="2400">
                <a:solidFill>
                  <a:srgbClr val="FF0000"/>
                </a:solidFill>
              </a:rPr>
              <a:t>[DBNum20][$-804]</a:t>
            </a:r>
            <a:r>
              <a:rPr sz="2400"/>
              <a:t>，以</a:t>
            </a:r>
            <a:r>
              <a:rPr sz="2400">
                <a:solidFill>
                  <a:schemeClr val="accent1">
                    <a:lumMod val="75000"/>
                  </a:schemeClr>
                </a:solidFill>
              </a:rPr>
              <a:t>壹拾</a:t>
            </a:r>
            <a:r>
              <a:rPr sz="2400"/>
              <a:t>开头时，省略前面的</a:t>
            </a:r>
            <a:r>
              <a:rPr sz="2400">
                <a:solidFill>
                  <a:schemeClr val="accent1">
                    <a:lumMod val="75000"/>
                  </a:schemeClr>
                </a:solidFill>
              </a:rPr>
              <a:t>壹</a:t>
            </a:r>
            <a:endParaRPr sz="2400"/>
          </a:p>
          <a:p>
            <a:pPr>
              <a:lnSpc>
                <a:spcPct val="200000"/>
              </a:lnSpc>
            </a:pPr>
            <a:r>
              <a:rPr sz="2400"/>
              <a:t>注意：中文大写数字</a:t>
            </a:r>
            <a:r>
              <a:rPr lang="en-US" altLang="zh-CN" sz="2400"/>
              <a:t>2</a:t>
            </a:r>
            <a:r>
              <a:rPr sz="2400"/>
              <a:t>，</a:t>
            </a:r>
            <a:r>
              <a:rPr lang="en-US" altLang="zh-CN" sz="2400"/>
              <a:t>Excel</a:t>
            </a:r>
            <a:r>
              <a:rPr sz="2400"/>
              <a:t>自动替换为</a:t>
            </a:r>
            <a:r>
              <a:rPr sz="2400">
                <a:solidFill>
                  <a:srgbClr val="FF0000"/>
                </a:solidFill>
                <a:sym typeface="+mn-ea"/>
              </a:rPr>
              <a:t>[DBNum2]</a:t>
            </a:r>
            <a:endParaRPr sz="240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sz="2400"/>
              <a:t>后面的</a:t>
            </a:r>
            <a:r>
              <a:rPr lang="en-US" altLang="zh-CN" sz="2400">
                <a:solidFill>
                  <a:srgbClr val="FF0000"/>
                </a:solidFill>
              </a:rPr>
              <a:t>[$-zh-CN]</a:t>
            </a:r>
            <a:r>
              <a:rPr sz="2400"/>
              <a:t>、</a:t>
            </a:r>
            <a:r>
              <a:rPr sz="2400">
                <a:solidFill>
                  <a:srgbClr val="FF0000"/>
                </a:solidFill>
              </a:rPr>
              <a:t>[$-804]</a:t>
            </a:r>
            <a:r>
              <a:rPr sz="2400"/>
              <a:t>表示字库，通常可以省略</a:t>
            </a:r>
            <a:endParaRPr sz="2400"/>
          </a:p>
          <a:p>
            <a:endParaRPr sz="24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8575040" y="166370"/>
            <a:ext cx="3196590" cy="33934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自定义格式</a:t>
            </a:r>
            <a:r>
              <a:rPr lang="en-US" altLang="zh-CN"/>
              <a:t>——</a:t>
            </a:r>
            <a:r>
              <a:t>特殊（二）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>
              <a:lnSpc>
                <a:spcPct val="150000"/>
              </a:lnSpc>
            </a:pPr>
            <a:r>
              <a:rPr sz="2400">
                <a:sym typeface="+mn-ea"/>
              </a:rPr>
              <a:t>人民币：</a:t>
            </a:r>
            <a:r>
              <a:rPr sz="2400">
                <a:solidFill>
                  <a:srgbClr val="FF0000"/>
                </a:solidFill>
                <a:sym typeface="+mn-ea"/>
              </a:rPr>
              <a:t>[DBNum2][$RMB];[红色][DBNum2][$RMB]</a:t>
            </a:r>
            <a:endParaRPr sz="240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sz="2400">
                <a:solidFill>
                  <a:srgbClr val="FF0000"/>
                </a:solidFill>
                <a:sym typeface="+mn-ea"/>
              </a:rPr>
              <a:t>注意：</a:t>
            </a:r>
            <a:r>
              <a:rPr lang="en-US" altLang="zh-CN" sz="2400">
                <a:sym typeface="+mn-ea"/>
              </a:rPr>
              <a:t>Excel</a:t>
            </a:r>
            <a:r>
              <a:rPr sz="2400">
                <a:sym typeface="+mn-ea"/>
              </a:rPr>
              <a:t>不支持人民币格式。</a:t>
            </a:r>
            <a:endParaRPr sz="2400">
              <a:sym typeface="+mn-ea"/>
            </a:endParaRPr>
          </a:p>
          <a:p>
            <a:pPr lvl="1">
              <a:lnSpc>
                <a:spcPct val="150000"/>
              </a:lnSpc>
            </a:pPr>
            <a:r>
              <a:rPr sz="2400">
                <a:solidFill>
                  <a:schemeClr val="accent1">
                    <a:lumMod val="75000"/>
                  </a:schemeClr>
                </a:solidFill>
                <a:sym typeface="+mn-ea"/>
              </a:rPr>
              <a:t>当数值为负时，不再显示负号，而颜色变为红色。</a:t>
            </a:r>
            <a:endParaRPr sz="240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/>
              <a:t>万元：</a:t>
            </a:r>
            <a:r>
              <a:rPr lang="zh-CN" altLang="en-US" sz="2400">
                <a:solidFill>
                  <a:srgbClr val="FF0000"/>
                </a:solidFill>
              </a:rPr>
              <a:t>0"."0,"万元"</a:t>
            </a:r>
            <a:endParaRPr lang="zh-CN" altLang="en-US" sz="240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</a:rPr>
              <a:t>注意：</a:t>
            </a:r>
            <a:r>
              <a:rPr lang="zh-CN" altLang="en-US" sz="2400"/>
              <a:t>小数点用引号括起来，格式后跟半角逗号（</a:t>
            </a:r>
            <a:r>
              <a:rPr lang="en-US" altLang="zh-CN" sz="2400">
                <a:solidFill>
                  <a:srgbClr val="FF0000"/>
                </a:solidFill>
              </a:rPr>
              <a:t>,</a:t>
            </a:r>
            <a:r>
              <a:rPr lang="zh-CN" altLang="en-US" sz="2400"/>
              <a:t>）。</a:t>
            </a:r>
            <a:endParaRPr lang="zh-CN" altLang="en-US" sz="2400"/>
          </a:p>
          <a:p>
            <a:pPr lvl="1">
              <a:lnSpc>
                <a:spcPct val="150000"/>
              </a:lnSpc>
            </a:pPr>
            <a:r>
              <a:rPr lang="zh-CN" altLang="en-US" sz="2400"/>
              <a:t>后面的万元，替换为别的字符也可以显示。</a:t>
            </a:r>
            <a:endParaRPr lang="zh-CN" altLang="en-US" sz="2400"/>
          </a:p>
          <a:p>
            <a:pPr lvl="1">
              <a:lnSpc>
                <a:spcPct val="150000"/>
              </a:lnSpc>
            </a:pPr>
            <a:r>
              <a:rPr lang="zh-CN" altLang="en-US" sz="2400"/>
              <a:t>新版本</a:t>
            </a:r>
            <a:r>
              <a:rPr lang="en-US" altLang="zh-CN" sz="2400"/>
              <a:t>Excel</a:t>
            </a:r>
            <a:r>
              <a:rPr sz="2400"/>
              <a:t>支持此格式。</a:t>
            </a:r>
            <a:endParaRPr lang="zh-CN" altLang="en-US" sz="2130"/>
          </a:p>
          <a:p>
            <a:pPr>
              <a:lnSpc>
                <a:spcPct val="150000"/>
              </a:lnSpc>
            </a:pPr>
            <a:r>
              <a:rPr lang="zh-CN" altLang="en-US" sz="2400"/>
              <a:t>正负号：</a:t>
            </a:r>
            <a:r>
              <a:rPr lang="zh-CN" altLang="en-US" sz="2400">
                <a:solidFill>
                  <a:srgbClr val="FF0000"/>
                </a:solidFill>
              </a:rPr>
              <a:t>+0;-0;0;@</a:t>
            </a:r>
            <a:endParaRPr lang="zh-CN" altLang="en-US" sz="2400"/>
          </a:p>
        </p:txBody>
      </p:sp>
      <p:pic>
        <p:nvPicPr>
          <p:cNvPr id="4" name="图片 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8035" y="5200650"/>
            <a:ext cx="2543175" cy="15494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颜色的设置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400">
                <a:solidFill>
                  <a:srgbClr val="FF0000"/>
                </a:solidFill>
              </a:rPr>
              <a:t>[</a:t>
            </a:r>
            <a:r>
              <a:rPr lang="zh-CN" altLang="en-US" sz="2400">
                <a:solidFill>
                  <a:srgbClr val="FF0000"/>
                </a:solidFill>
              </a:rPr>
              <a:t>颜色</a:t>
            </a:r>
            <a:r>
              <a:rPr lang="en-US" altLang="zh-CN" sz="2400">
                <a:solidFill>
                  <a:srgbClr val="FF0000"/>
                </a:solidFill>
              </a:rPr>
              <a:t>]</a:t>
            </a:r>
            <a:r>
              <a:rPr sz="2400"/>
              <a:t>：用汉字或英文均可。</a:t>
            </a:r>
            <a:endParaRPr sz="2400"/>
          </a:p>
          <a:p>
            <a:r>
              <a:rPr lang="zh-CN" altLang="en-US" sz="2400">
                <a:solidFill>
                  <a:schemeClr val="accent1">
                    <a:lumMod val="75000"/>
                  </a:schemeClr>
                </a:solidFill>
              </a:rPr>
              <a:t>数字格式的颜色优先级高于字体颜色</a:t>
            </a:r>
            <a:endParaRPr lang="zh-CN" altLang="en-US" sz="2400"/>
          </a:p>
          <a:p>
            <a:endParaRPr lang="en-US" altLang="zh-CN"/>
          </a:p>
          <a:p>
            <a:endParaRPr lang="en-US" altLang="zh-CN"/>
          </a:p>
        </p:txBody>
      </p:sp>
      <p:pic>
        <p:nvPicPr>
          <p:cNvPr id="9" name="图片 8" descr="D:\MyFiles\Pictures\Saved Pictures\未标题-1.png未标题-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83338" y="1415415"/>
            <a:ext cx="4833620" cy="483425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0728960" y="4806950"/>
            <a:ext cx="488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绿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706485" y="1313815"/>
            <a:ext cx="488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红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706485" y="6020435"/>
            <a:ext cx="488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青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0669270" y="2380615"/>
            <a:ext cx="488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黄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6506210" y="4806950"/>
            <a:ext cx="488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蓝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6310630" y="2380615"/>
            <a:ext cx="6838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FF"/>
                </a:solidFill>
                <a:uFillTx/>
              </a:rPr>
              <a:t>？？？</a:t>
            </a:r>
            <a:endParaRPr lang="zh-CN" altLang="en-US">
              <a:solidFill>
                <a:srgbClr val="FF00FF"/>
              </a:solidFill>
              <a:uFillTx/>
            </a:endParaRPr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48510" y="3113405"/>
          <a:ext cx="3636645" cy="3503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2" imgW="2847975" imgH="2743200" progId="Excel.Sheet.12">
                  <p:embed/>
                </p:oleObj>
              </mc:Choice>
              <mc:Fallback>
                <p:oleObj name="" r:id="rId2" imgW="2847975" imgH="2743200" progId="Excel.Sheet.12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48510" y="3113405"/>
                        <a:ext cx="3636645" cy="3503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742315" y="3244850"/>
            <a:ext cx="17545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实例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02-1</a:t>
            </a: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0" grpId="0"/>
      <p:bldP spid="12" grpId="0"/>
      <p:bldP spid="14" grpId="0"/>
      <p:bldP spid="15" grpId="0"/>
      <p:bldP spid="1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横卷形 13"/>
          <p:cNvSpPr/>
          <p:nvPr/>
        </p:nvSpPr>
        <p:spPr>
          <a:xfrm>
            <a:off x="7018020" y="1659255"/>
            <a:ext cx="4706620" cy="16281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zh-CN" altLang="en-US" sz="2400">
                <a:solidFill>
                  <a:srgbClr val="FFFF00"/>
                </a:solidFill>
              </a:rPr>
              <a:t>试试：</a:t>
            </a:r>
            <a:endParaRPr lang="zh-CN" altLang="en-US" sz="2400">
              <a:solidFill>
                <a:srgbClr val="FFFF00"/>
              </a:solidFill>
            </a:endParaRPr>
          </a:p>
          <a:p>
            <a:pPr algn="l" fontAlgn="auto">
              <a:lnSpc>
                <a:spcPct val="150000"/>
              </a:lnSpc>
            </a:pPr>
            <a:r>
              <a:rPr lang="en-US" sz="2400">
                <a:solidFill>
                  <a:srgbClr val="FFFF00"/>
                </a:solidFill>
              </a:rPr>
              <a:t>[</a:t>
            </a:r>
            <a:r>
              <a:rPr lang="en-US" altLang="zh-CN" sz="2400">
                <a:solidFill>
                  <a:srgbClr val="FFFF00"/>
                </a:solidFill>
              </a:rPr>
              <a:t>blue</a:t>
            </a:r>
            <a:r>
              <a:rPr lang="en-US" sz="2400">
                <a:solidFill>
                  <a:srgbClr val="FFFF00"/>
                </a:solidFill>
              </a:rPr>
              <a:t>]0;[red]0;[green]0;[cyan]@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总结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60520" y="608330"/>
            <a:ext cx="5174615" cy="598424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chemeClr val="accent1">
                    <a:lumMod val="75000"/>
                  </a:schemeClr>
                </a:solidFill>
              </a:rPr>
              <a:t>数字占位符</a:t>
            </a:r>
            <a:endParaRPr sz="24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altLang="zh-CN" sz="2400"/>
              <a:t>0</a:t>
            </a:r>
            <a:r>
              <a:rPr sz="2400"/>
              <a:t>   </a:t>
            </a:r>
            <a:r>
              <a:rPr lang="en-US" altLang="zh-CN" sz="2400"/>
              <a:t>#</a:t>
            </a:r>
            <a:r>
              <a:rPr sz="2400"/>
              <a:t>   ？</a:t>
            </a:r>
            <a:endParaRPr sz="2400"/>
          </a:p>
          <a:p>
            <a:pPr lvl="0" algn="l">
              <a:buClrTx/>
              <a:buSzTx/>
            </a:pPr>
            <a:r>
              <a:rPr sz="2400">
                <a:solidFill>
                  <a:schemeClr val="accent1">
                    <a:lumMod val="75000"/>
                  </a:schemeClr>
                </a:solidFill>
              </a:rPr>
              <a:t>文本占位符</a:t>
            </a:r>
            <a:endParaRPr sz="24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altLang="zh-CN" sz="2400"/>
              <a:t>@</a:t>
            </a:r>
            <a:endParaRPr lang="en-US" altLang="zh-CN" sz="2400"/>
          </a:p>
          <a:p>
            <a:pPr lvl="0" algn="l">
              <a:buClrTx/>
              <a:buSzTx/>
            </a:pPr>
            <a:r>
              <a:rPr sz="2400">
                <a:solidFill>
                  <a:schemeClr val="accent1">
                    <a:lumMod val="75000"/>
                  </a:schemeClr>
                </a:solidFill>
              </a:rPr>
              <a:t>控制类符合</a:t>
            </a:r>
            <a:endParaRPr sz="24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altLang="zh-CN" sz="2400"/>
              <a:t>!</a:t>
            </a:r>
            <a:r>
              <a:rPr sz="2400"/>
              <a:t>   </a:t>
            </a:r>
            <a:r>
              <a:rPr lang="en-US" altLang="zh-CN" sz="2400"/>
              <a:t>_</a:t>
            </a:r>
            <a:r>
              <a:rPr sz="2400">
                <a:sym typeface="+mn-ea"/>
              </a:rPr>
              <a:t>  </a:t>
            </a:r>
            <a:r>
              <a:rPr lang="en-US" altLang="zh-CN" sz="2400">
                <a:sym typeface="+mn-ea"/>
              </a:rPr>
              <a:t>;   [   ]   "</a:t>
            </a:r>
            <a:endParaRPr lang="en-US" altLang="zh-CN" sz="2400">
              <a:sym typeface="+mn-ea"/>
            </a:endParaRPr>
          </a:p>
          <a:p>
            <a:pPr lvl="0" algn="l">
              <a:buClrTx/>
              <a:buSzTx/>
            </a:pPr>
            <a:r>
              <a:rPr sz="2400">
                <a:solidFill>
                  <a:schemeClr val="accent1">
                    <a:lumMod val="75000"/>
                  </a:schemeClr>
                </a:solidFill>
              </a:rPr>
              <a:t>专用字符</a:t>
            </a:r>
            <a:endParaRPr sz="24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altLang="zh-CN" sz="2400"/>
              <a:t>%</a:t>
            </a:r>
            <a:r>
              <a:rPr sz="2400"/>
              <a:t>   </a:t>
            </a:r>
            <a:r>
              <a:rPr lang="en-US" altLang="zh-CN" sz="2400"/>
              <a:t>/</a:t>
            </a:r>
            <a:r>
              <a:rPr sz="2400"/>
              <a:t>   </a:t>
            </a:r>
            <a:r>
              <a:rPr lang="en-US" altLang="zh-CN" sz="2400"/>
              <a:t>,</a:t>
            </a:r>
            <a:r>
              <a:rPr sz="2400"/>
              <a:t>    </a:t>
            </a:r>
            <a:r>
              <a:rPr lang="en-US" altLang="zh-CN" sz="2400"/>
              <a:t>+</a:t>
            </a:r>
            <a:r>
              <a:rPr sz="2400"/>
              <a:t>   </a:t>
            </a:r>
            <a:r>
              <a:rPr lang="en-US" altLang="zh-CN" sz="2400"/>
              <a:t>-</a:t>
            </a:r>
            <a:endParaRPr lang="en-US" altLang="zh-CN" sz="2400"/>
          </a:p>
          <a:p>
            <a:pPr lvl="0"/>
            <a:r>
              <a:rPr sz="2400">
                <a:solidFill>
                  <a:schemeClr val="accent1">
                    <a:lumMod val="75000"/>
                  </a:schemeClr>
                </a:solidFill>
              </a:rPr>
              <a:t>专用字母</a:t>
            </a:r>
            <a:endParaRPr sz="2400"/>
          </a:p>
          <a:p>
            <a:pPr lvl="1"/>
            <a:r>
              <a:rPr lang="en-US" altLang="zh-CN" sz="2400"/>
              <a:t>A    D    E    H    M    S    Y</a:t>
            </a:r>
            <a:endParaRPr sz="2400"/>
          </a:p>
          <a:p>
            <a:pPr lvl="1"/>
            <a:endParaRPr sz="24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69215" y="3949700"/>
            <a:ext cx="3604895" cy="29083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单元格格式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6595745" cy="4759325"/>
          </a:xfrm>
        </p:spPr>
        <p:txBody>
          <a:bodyPr/>
          <a:p>
            <a:r>
              <a:rPr sz="2400">
                <a:solidFill>
                  <a:schemeClr val="tx1"/>
                </a:solidFill>
              </a:rPr>
              <a:t>在单元格上右击，设置单元格格式</a:t>
            </a:r>
            <a:endParaRPr sz="2400">
              <a:solidFill>
                <a:schemeClr val="tx1"/>
              </a:solidFill>
            </a:endParaRPr>
          </a:p>
          <a:p>
            <a:r>
              <a:rPr sz="2400">
                <a:solidFill>
                  <a:schemeClr val="tx1"/>
                </a:solidFill>
                <a:sym typeface="+mn-ea"/>
              </a:rPr>
              <a:t>开始</a:t>
            </a:r>
            <a:r>
              <a:rPr lang="en-US" altLang="zh-CN" sz="2400">
                <a:solidFill>
                  <a:schemeClr val="tx1"/>
                </a:solidFill>
                <a:sym typeface="+mn-ea"/>
              </a:rPr>
              <a:t>--</a:t>
            </a:r>
            <a:r>
              <a:rPr sz="2400">
                <a:solidFill>
                  <a:schemeClr val="tx1"/>
                </a:solidFill>
                <a:sym typeface="+mn-ea"/>
              </a:rPr>
              <a:t>格式</a:t>
            </a:r>
            <a:r>
              <a:rPr lang="en-US" altLang="zh-CN" sz="2400">
                <a:solidFill>
                  <a:schemeClr val="tx1"/>
                </a:solidFill>
                <a:sym typeface="+mn-ea"/>
              </a:rPr>
              <a:t>--</a:t>
            </a:r>
            <a:r>
              <a:rPr sz="2400">
                <a:solidFill>
                  <a:schemeClr val="tx1"/>
                </a:solidFill>
                <a:sym typeface="+mn-ea"/>
              </a:rPr>
              <a:t>单元格</a:t>
            </a:r>
            <a:endParaRPr sz="2400">
              <a:solidFill>
                <a:schemeClr val="tx1"/>
              </a:solidFill>
            </a:endParaRPr>
          </a:p>
          <a:p>
            <a:r>
              <a:rPr lang="en-US" altLang="zh-CN" sz="2400">
                <a:solidFill>
                  <a:srgbClr val="FF0000"/>
                </a:solidFill>
              </a:rPr>
              <a:t>Ctrl+1</a:t>
            </a:r>
            <a:endParaRPr lang="en-US" altLang="zh-CN" sz="2400">
              <a:solidFill>
                <a:srgbClr val="FF0000"/>
              </a:solidFill>
            </a:endParaRPr>
          </a:p>
          <a:p>
            <a:r>
              <a:rPr sz="2400">
                <a:solidFill>
                  <a:schemeClr val="tx1"/>
                </a:solidFill>
              </a:rPr>
              <a:t>在</a:t>
            </a:r>
            <a:r>
              <a:rPr sz="2400">
                <a:solidFill>
                  <a:srgbClr val="FF0000"/>
                </a:solidFill>
              </a:rPr>
              <a:t>单元格格式</a:t>
            </a:r>
            <a:r>
              <a:rPr sz="2400">
                <a:solidFill>
                  <a:schemeClr val="tx1"/>
                </a:solidFill>
              </a:rPr>
              <a:t>对话框中，包括</a:t>
            </a:r>
            <a:r>
              <a:rPr sz="2400">
                <a:solidFill>
                  <a:srgbClr val="FF0000"/>
                </a:solidFill>
              </a:rPr>
              <a:t>数字</a:t>
            </a:r>
            <a:r>
              <a:rPr sz="2400">
                <a:solidFill>
                  <a:schemeClr val="tx1"/>
                </a:solidFill>
              </a:rPr>
              <a:t>、</a:t>
            </a:r>
            <a:r>
              <a:rPr sz="2400">
                <a:solidFill>
                  <a:srgbClr val="FF0000"/>
                </a:solidFill>
              </a:rPr>
              <a:t>对齐</a:t>
            </a:r>
            <a:r>
              <a:rPr sz="2400">
                <a:solidFill>
                  <a:schemeClr val="tx1"/>
                </a:solidFill>
              </a:rPr>
              <a:t>、</a:t>
            </a:r>
            <a:r>
              <a:rPr sz="2400">
                <a:solidFill>
                  <a:srgbClr val="FF0000"/>
                </a:solidFill>
              </a:rPr>
              <a:t>字体</a:t>
            </a:r>
            <a:r>
              <a:rPr sz="2400">
                <a:solidFill>
                  <a:schemeClr val="tx1"/>
                </a:solidFill>
              </a:rPr>
              <a:t>、</a:t>
            </a:r>
            <a:r>
              <a:rPr sz="2400">
                <a:solidFill>
                  <a:srgbClr val="FF0000"/>
                </a:solidFill>
              </a:rPr>
              <a:t>边框</a:t>
            </a:r>
            <a:r>
              <a:rPr sz="2400">
                <a:solidFill>
                  <a:schemeClr val="tx1"/>
                </a:solidFill>
              </a:rPr>
              <a:t>、</a:t>
            </a:r>
            <a:r>
              <a:rPr sz="2400">
                <a:solidFill>
                  <a:srgbClr val="FF0000"/>
                </a:solidFill>
              </a:rPr>
              <a:t>图像</a:t>
            </a:r>
            <a:r>
              <a:rPr sz="2400">
                <a:solidFill>
                  <a:schemeClr val="tx1"/>
                </a:solidFill>
              </a:rPr>
              <a:t>、</a:t>
            </a:r>
            <a:r>
              <a:rPr sz="2400">
                <a:solidFill>
                  <a:srgbClr val="FF0000"/>
                </a:solidFill>
              </a:rPr>
              <a:t>保护</a:t>
            </a:r>
            <a:r>
              <a:rPr sz="2400">
                <a:solidFill>
                  <a:schemeClr val="tx1"/>
                </a:solidFill>
              </a:rPr>
              <a:t>等几个选项卡。</a:t>
            </a:r>
            <a:endParaRPr sz="2400">
              <a:solidFill>
                <a:schemeClr val="tx1"/>
              </a:solidFill>
            </a:endParaRPr>
          </a:p>
          <a:p>
            <a:r>
              <a:rPr sz="2400">
                <a:solidFill>
                  <a:schemeClr val="tx1"/>
                </a:solidFill>
              </a:rPr>
              <a:t>在数字格式中，常规格式为单元格的默认格式。</a:t>
            </a:r>
            <a:endParaRPr sz="2400">
              <a:solidFill>
                <a:schemeClr val="tx1"/>
              </a:solidFill>
            </a:endParaRPr>
          </a:p>
          <a:p>
            <a:r>
              <a:rPr sz="2400">
                <a:solidFill>
                  <a:schemeClr val="accent1">
                    <a:lumMod val="75000"/>
                  </a:schemeClr>
                </a:solidFill>
              </a:rPr>
              <a:t>在设置格式时，请注意示例。</a:t>
            </a:r>
            <a:endParaRPr sz="240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1395" y="1360170"/>
            <a:ext cx="4324350" cy="5019675"/>
          </a:xfrm>
          <a:prstGeom prst="rect">
            <a:avLst/>
          </a:prstGeom>
        </p:spPr>
      </p:pic>
      <p:sp>
        <p:nvSpPr>
          <p:cNvPr id="11" name="椭圆 10"/>
          <p:cNvSpPr/>
          <p:nvPr/>
        </p:nvSpPr>
        <p:spPr>
          <a:xfrm>
            <a:off x="8295640" y="2176145"/>
            <a:ext cx="1129665" cy="636905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+mn-ea"/>
              </a:rPr>
              <a:t>非文本格式与文本格式之间进行转换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在单元格的数字格式中，本质上是两类格式：</a:t>
            </a:r>
            <a:r>
              <a:rPr lang="zh-CN" altLang="en-US" sz="2400">
                <a:solidFill>
                  <a:srgbClr val="FF0000"/>
                </a:solidFill>
              </a:rPr>
              <a:t>数字</a:t>
            </a:r>
            <a:r>
              <a:rPr lang="zh-CN" altLang="en-US" sz="2400"/>
              <a:t>、</a:t>
            </a:r>
            <a:r>
              <a:rPr lang="zh-CN" altLang="en-US" sz="2400">
                <a:solidFill>
                  <a:srgbClr val="FF0000"/>
                </a:solidFill>
              </a:rPr>
              <a:t>文本</a:t>
            </a:r>
            <a:r>
              <a:rPr lang="zh-CN" altLang="en-US" sz="2400"/>
              <a:t>。</a:t>
            </a:r>
            <a:endParaRPr lang="zh-CN" altLang="en-US" sz="2400"/>
          </a:p>
          <a:p>
            <a:r>
              <a:rPr lang="zh-CN" altLang="en-US" sz="2400"/>
              <a:t>将非文本格式设置为文本格式，格式本身实际上并没有被采用。</a:t>
            </a:r>
            <a:endParaRPr lang="zh-CN" altLang="en-US" sz="2400"/>
          </a:p>
          <a:p>
            <a:r>
              <a:rPr lang="zh-CN" altLang="en-US" sz="2400"/>
              <a:t>表现为，单元格左上角并没有出现文本标记符合（绿色的三角）。</a:t>
            </a:r>
            <a:endParaRPr lang="zh-CN" altLang="en-US" sz="2400"/>
          </a:p>
          <a:p>
            <a:r>
              <a:rPr sz="2400">
                <a:solidFill>
                  <a:srgbClr val="FF0000"/>
                </a:solidFill>
                <a:sym typeface="+mn-ea"/>
              </a:rPr>
              <a:t>单元格必须重新输入后才能被应用。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zh-CN" altLang="en-US" sz="2400"/>
              <a:t>复制单元格，重新选择性粘贴为数值，仍然无效。</a:t>
            </a:r>
            <a:endParaRPr lang="zh-CN" altLang="en-US" sz="2400"/>
          </a:p>
          <a:p>
            <a:r>
              <a:rPr lang="zh-CN" altLang="en-US" sz="2400"/>
              <a:t>需要利用其它软件，先将单元格中的内容复制到其它软件（如记事本）中，重新粘贴回来才能真正转换。</a:t>
            </a:r>
            <a:endParaRPr lang="zh-CN" altLang="en-US" sz="2400"/>
          </a:p>
          <a:p>
            <a:r>
              <a:rPr lang="zh-CN" altLang="en-US" sz="2400"/>
              <a:t>将文本转换为数字格式，也需要相同的操作才能完成。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WPS</a:t>
            </a:r>
            <a:r>
              <a:t>与</a:t>
            </a:r>
            <a:r>
              <a:rPr lang="en-US" altLang="zh-CN"/>
              <a:t>Excle</a:t>
            </a:r>
            <a:r>
              <a:t>中的</a:t>
            </a:r>
            <a:r>
              <a:rPr lang="zh-CN" altLang="en-US"/>
              <a:t>特殊格式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9010" y="1489710"/>
            <a:ext cx="4324350" cy="50196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745" y="1181100"/>
            <a:ext cx="5743575" cy="56769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68500" y="5476875"/>
            <a:ext cx="1708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WPS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629650" y="5476875"/>
            <a:ext cx="1708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Excel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中文小写数字和中文大写数字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7569200" cy="4759325"/>
          </a:xfrm>
        </p:spPr>
        <p:txBody>
          <a:bodyPr/>
          <a:p>
            <a:r>
              <a:rPr lang="zh-CN" altLang="en-US" sz="2400"/>
              <a:t>中文小写数字：</a:t>
            </a:r>
            <a:r>
              <a:rPr lang="zh-CN" altLang="en-US" sz="2130"/>
              <a:t>一十二万三千四百五十六</a:t>
            </a:r>
            <a:endParaRPr lang="zh-CN" altLang="en-US" sz="2130"/>
          </a:p>
          <a:p>
            <a:r>
              <a:rPr lang="zh-CN" altLang="en-US" sz="2400"/>
              <a:t>中文大写数字：壹拾贰万叁仟肆佰伍拾陆</a:t>
            </a:r>
            <a:endParaRPr lang="zh-CN" altLang="en-US" sz="2400"/>
          </a:p>
          <a:p>
            <a:r>
              <a:rPr lang="zh-CN" altLang="en-US" sz="2400"/>
              <a:t>中文大写数字</a:t>
            </a:r>
            <a:r>
              <a:rPr lang="en-US" altLang="zh-CN" sz="2400"/>
              <a:t>2</a:t>
            </a:r>
            <a:r>
              <a:rPr sz="2400"/>
              <a:t>：拾贰万叁仟肆佰伍拾陆</a:t>
            </a:r>
            <a:endParaRPr lang="zh-CN" altLang="en-US" sz="2400"/>
          </a:p>
        </p:txBody>
      </p:sp>
      <p:sp>
        <p:nvSpPr>
          <p:cNvPr id="14" name="横卷形 13"/>
          <p:cNvSpPr/>
          <p:nvPr/>
        </p:nvSpPr>
        <p:spPr>
          <a:xfrm>
            <a:off x="1391920" y="3663950"/>
            <a:ext cx="5323205" cy="258508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zh-CN" sz="2400">
                <a:sym typeface="+mn-ea"/>
              </a:rPr>
              <a:t>中文数字</a:t>
            </a:r>
            <a:r>
              <a:rPr lang="en-US" altLang="zh-CN" sz="2400">
                <a:sym typeface="+mn-ea"/>
              </a:rPr>
              <a:t>2</a:t>
            </a:r>
            <a:r>
              <a:rPr lang="zh-CN" altLang="en-US" sz="2400">
                <a:sym typeface="+mn-ea"/>
              </a:rPr>
              <a:t>，更符合中国人的习惯</a:t>
            </a:r>
            <a:r>
              <a:rPr lang="zh-CN" altLang="en-US" sz="2400">
                <a:sym typeface="+mn-ea"/>
              </a:rPr>
              <a:t>。</a:t>
            </a:r>
            <a:endParaRPr lang="zh-CN" altLang="en-US" sz="2400"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400">
                <a:sym typeface="+mn-ea"/>
              </a:rPr>
              <a:t>Excel</a:t>
            </a:r>
            <a:r>
              <a:rPr lang="zh-CN" altLang="en-US" sz="2400">
                <a:sym typeface="+mn-ea"/>
              </a:rPr>
              <a:t>不支持这种格式，会自动转换为中文大写数字格式。</a:t>
            </a:r>
            <a:endParaRPr lang="zh-CN" altLang="en-US" sz="2400"/>
          </a:p>
          <a:p>
            <a:pPr algn="l"/>
            <a:endParaRPr lang="zh-CN" altLang="en-US" sz="24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5175" y="3995420"/>
            <a:ext cx="3395345" cy="309308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自定义格式</a:t>
            </a:r>
            <a:r>
              <a:rPr lang="en-US" altLang="zh-CN"/>
              <a:t>——</a:t>
            </a:r>
            <a:r>
              <a:t>数值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313815"/>
            <a:ext cx="7018655" cy="5360035"/>
          </a:xfrm>
        </p:spPr>
        <p:txBody>
          <a:bodyPr>
            <a:normAutofit lnSpcReduction="10000"/>
          </a:bodyPr>
          <a:p>
            <a:r>
              <a:rPr lang="zh-CN" altLang="en-US" sz="2400"/>
              <a:t>比如，先将单元格设置为数值格式，确定</a:t>
            </a:r>
            <a:endParaRPr lang="zh-CN" altLang="en-US" sz="2400"/>
          </a:p>
          <a:p>
            <a:r>
              <a:rPr lang="zh-CN" altLang="en-US" sz="2400"/>
              <a:t>再次进入数字格式对话框，点击自定义，会看到类型框的显示内容：</a:t>
            </a:r>
            <a:r>
              <a:rPr lang="zh-CN" altLang="en-US" sz="2400">
                <a:solidFill>
                  <a:srgbClr val="FF0000"/>
                </a:solidFill>
              </a:rPr>
              <a:t>0.00_ </a:t>
            </a:r>
            <a:r>
              <a:rPr lang="zh-CN" altLang="en-US" sz="2400"/>
              <a:t>。</a:t>
            </a:r>
            <a:endParaRPr lang="zh-CN" altLang="en-US" sz="2400"/>
          </a:p>
          <a:p>
            <a:pPr lvl="1"/>
            <a:r>
              <a:rPr lang="zh-CN" altLang="en-US" sz="2400">
                <a:solidFill>
                  <a:srgbClr val="FF0000"/>
                </a:solidFill>
              </a:rPr>
              <a:t>注意：</a:t>
            </a:r>
            <a:r>
              <a:rPr lang="en-US" altLang="zh-CN" sz="2400"/>
              <a:t>_</a:t>
            </a:r>
            <a:r>
              <a:rPr sz="2400"/>
              <a:t>后面有一个空格。</a:t>
            </a:r>
            <a:endParaRPr sz="2400"/>
          </a:p>
          <a:p>
            <a:pPr lvl="0" algn="l">
              <a:buClrTx/>
              <a:buSzTx/>
            </a:pPr>
            <a:r>
              <a:rPr lang="en-US" altLang="zh-CN" sz="2700">
                <a:solidFill>
                  <a:srgbClr val="FF0000"/>
                </a:solidFill>
              </a:rPr>
              <a:t>0</a:t>
            </a:r>
            <a:r>
              <a:rPr sz="2400"/>
              <a:t>：为数字强制站位符。</a:t>
            </a:r>
            <a:endParaRPr sz="2400"/>
          </a:p>
          <a:p>
            <a:pPr lvl="0"/>
            <a:r>
              <a:rPr lang="en-US" altLang="zh-CN" sz="2700">
                <a:solidFill>
                  <a:srgbClr val="FF0000"/>
                </a:solidFill>
              </a:rPr>
              <a:t>_</a:t>
            </a:r>
            <a:r>
              <a:rPr sz="2700"/>
              <a:t>：字宽引导符，取后面字符的宽度。</a:t>
            </a:r>
            <a:endParaRPr sz="2700"/>
          </a:p>
          <a:p>
            <a:pPr lvl="0"/>
            <a:r>
              <a:rPr sz="2700"/>
              <a:t>由于小数点后有</a:t>
            </a:r>
            <a:r>
              <a:rPr lang="en-US" altLang="zh-CN" sz="2700"/>
              <a:t>2</a:t>
            </a:r>
            <a:r>
              <a:rPr sz="2700"/>
              <a:t>个</a:t>
            </a:r>
            <a:r>
              <a:rPr lang="en-US" altLang="zh-CN" sz="2700"/>
              <a:t>0</a:t>
            </a:r>
            <a:r>
              <a:rPr sz="2700"/>
              <a:t>，表示保留</a:t>
            </a:r>
            <a:r>
              <a:rPr lang="en-US" altLang="zh-CN" sz="2700"/>
              <a:t>2</a:t>
            </a:r>
            <a:r>
              <a:rPr sz="2700"/>
              <a:t>位小数，后面的</a:t>
            </a:r>
            <a:r>
              <a:rPr lang="en-US" altLang="zh-CN" sz="2700"/>
              <a:t>_ </a:t>
            </a:r>
            <a:r>
              <a:rPr sz="2700"/>
              <a:t>，表示在右侧显示中多了</a:t>
            </a:r>
            <a:r>
              <a:rPr lang="en-US" altLang="zh-CN" sz="2700"/>
              <a:t>1</a:t>
            </a:r>
            <a:r>
              <a:rPr sz="2700"/>
              <a:t>个空格的宽度，此处的下划线可以省略。</a:t>
            </a:r>
            <a:endParaRPr sz="27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1455" y="1109663"/>
            <a:ext cx="4324350" cy="5019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椭圆 4"/>
          <p:cNvSpPr/>
          <p:nvPr/>
        </p:nvSpPr>
        <p:spPr>
          <a:xfrm>
            <a:off x="8117840" y="2352040"/>
            <a:ext cx="3223260" cy="77660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横卷形 13"/>
          <p:cNvSpPr/>
          <p:nvPr/>
        </p:nvSpPr>
        <p:spPr>
          <a:xfrm>
            <a:off x="7938770" y="4484370"/>
            <a:ext cx="3872865" cy="21894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zh-CN" altLang="en-US" sz="2400"/>
              <a:t>试试在下划线后面输入其他的字符。</a:t>
            </a:r>
            <a:endParaRPr lang="zh-CN" altLang="en-US" sz="240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自定义格式</a:t>
            </a:r>
            <a:r>
              <a:rPr lang="en-US" altLang="zh-CN"/>
              <a:t>——</a:t>
            </a:r>
            <a:r>
              <a:t>货币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300">
                <a:solidFill>
                  <a:srgbClr val="FF0000"/>
                </a:solidFill>
              </a:rPr>
              <a:t>￥#,##0.00;￥-#,##0.00</a:t>
            </a:r>
            <a:endParaRPr lang="zh-CN" altLang="en-US" sz="2300">
              <a:solidFill>
                <a:srgbClr val="FF0000"/>
              </a:solidFill>
            </a:endParaRPr>
          </a:p>
          <a:p>
            <a:pPr algn="l">
              <a:buClrTx/>
              <a:buSzTx/>
            </a:pPr>
            <a:r>
              <a:rPr lang="zh-CN" altLang="en-US" sz="2300"/>
              <a:t>前面的</a:t>
            </a:r>
            <a:r>
              <a:rPr lang="zh-CN" altLang="en-US" sz="2300">
                <a:solidFill>
                  <a:srgbClr val="FF0000"/>
                </a:solidFill>
              </a:rPr>
              <a:t>￥</a:t>
            </a:r>
            <a:r>
              <a:rPr lang="zh-CN" altLang="en-US" sz="2300"/>
              <a:t>以及￥后面的空格，为显示前缀。</a:t>
            </a:r>
            <a:endParaRPr lang="zh-CN" altLang="en-US" sz="2300"/>
          </a:p>
          <a:p>
            <a:pPr algn="l">
              <a:buClrTx/>
              <a:buSzTx/>
            </a:pPr>
            <a:r>
              <a:rPr lang="en-US" altLang="zh-CN" sz="2300">
                <a:solidFill>
                  <a:srgbClr val="FF0000"/>
                </a:solidFill>
              </a:rPr>
              <a:t>#</a:t>
            </a:r>
            <a:r>
              <a:rPr sz="2300"/>
              <a:t>：为数字可选占位符。可以实际的位数，自动显示或隐藏。</a:t>
            </a:r>
            <a:endParaRPr sz="2300"/>
          </a:p>
          <a:p>
            <a:pPr algn="l">
              <a:buClrTx/>
              <a:buSzTx/>
            </a:pPr>
            <a:r>
              <a:rPr lang="en-US" altLang="zh-CN" sz="2300">
                <a:solidFill>
                  <a:srgbClr val="FF0000"/>
                </a:solidFill>
              </a:rPr>
              <a:t>,</a:t>
            </a:r>
            <a:r>
              <a:rPr sz="2300"/>
              <a:t>：数字分割符，因为在半角逗号与小数点之间，有</a:t>
            </a:r>
            <a:r>
              <a:rPr lang="en-US" altLang="zh-CN" sz="2300"/>
              <a:t>3</a:t>
            </a:r>
            <a:r>
              <a:rPr sz="2300"/>
              <a:t>个数字占位符，表示数字按西方</a:t>
            </a:r>
            <a:r>
              <a:rPr lang="en-US" altLang="zh-CN" sz="2300"/>
              <a:t>3</a:t>
            </a:r>
            <a:r>
              <a:rPr sz="2300"/>
              <a:t>位分隔法显示。如果不需要</a:t>
            </a:r>
            <a:r>
              <a:rPr lang="en-US" altLang="zh-CN" sz="2300"/>
              <a:t>3</a:t>
            </a:r>
            <a:r>
              <a:rPr sz="2300"/>
              <a:t>位分隔显示，</a:t>
            </a:r>
            <a:r>
              <a:rPr lang="en-US" altLang="zh-CN" sz="2300"/>
              <a:t>#</a:t>
            </a:r>
            <a:r>
              <a:rPr sz="2300"/>
              <a:t>号是可以省略的。</a:t>
            </a:r>
            <a:endParaRPr sz="2300"/>
          </a:p>
          <a:p>
            <a:pPr algn="l">
              <a:buClrTx/>
              <a:buSzTx/>
            </a:pPr>
            <a:r>
              <a:rPr sz="2300"/>
              <a:t>注意：逗号的位置与显示无关，</a:t>
            </a:r>
            <a:r>
              <a:rPr sz="2300">
                <a:sym typeface="+mn-ea"/>
              </a:rPr>
              <a:t>如：</a:t>
            </a:r>
            <a:r>
              <a:rPr lang="en-US" altLang="zh-CN" sz="2300">
                <a:sym typeface="+mn-ea"/>
              </a:rPr>
              <a:t>#,#0</a:t>
            </a:r>
            <a:r>
              <a:rPr sz="2300">
                <a:sym typeface="+mn-ea"/>
              </a:rPr>
              <a:t>、</a:t>
            </a:r>
            <a:r>
              <a:rPr lang="en-US" altLang="zh-CN" sz="2300">
                <a:sym typeface="+mn-ea"/>
              </a:rPr>
              <a:t>#,####0</a:t>
            </a:r>
            <a:r>
              <a:rPr sz="2300">
                <a:sym typeface="+mn-ea"/>
              </a:rPr>
              <a:t>，都会按</a:t>
            </a:r>
            <a:r>
              <a:rPr lang="en-US" altLang="zh-CN" sz="2300">
                <a:sym typeface="+mn-ea"/>
              </a:rPr>
              <a:t>3</a:t>
            </a:r>
            <a:r>
              <a:rPr sz="2300">
                <a:sym typeface="+mn-ea"/>
              </a:rPr>
              <a:t>位分隔法显示</a:t>
            </a:r>
            <a:r>
              <a:rPr sz="2300"/>
              <a:t>。</a:t>
            </a:r>
            <a:endParaRPr sz="2300"/>
          </a:p>
          <a:p>
            <a:pPr algn="l">
              <a:buClrTx/>
              <a:buSzTx/>
            </a:pPr>
            <a:r>
              <a:rPr sz="2300">
                <a:solidFill>
                  <a:srgbClr val="FF0000"/>
                </a:solidFill>
              </a:rPr>
              <a:t>；</a:t>
            </a:r>
            <a:r>
              <a:rPr sz="2300"/>
              <a:t>：表示判断，当数值大于等于</a:t>
            </a:r>
            <a:r>
              <a:rPr lang="en-US" altLang="zh-CN" sz="2300"/>
              <a:t>0</a:t>
            </a:r>
            <a:r>
              <a:rPr sz="2300"/>
              <a:t>时，取第一种格式，否则，取第二种格式。</a:t>
            </a:r>
            <a:endParaRPr sz="2300"/>
          </a:p>
          <a:p>
            <a:pPr algn="l">
              <a:buClrTx/>
              <a:buSzTx/>
            </a:pPr>
            <a:r>
              <a:rPr sz="2300"/>
              <a:t>此处的分号以及后面的内容，是多余的。</a:t>
            </a:r>
            <a:endParaRPr sz="2300"/>
          </a:p>
          <a:p>
            <a:pPr marL="0" indent="0" algn="l">
              <a:buClrTx/>
              <a:buSzTx/>
              <a:buNone/>
            </a:p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自定义格式</a:t>
            </a:r>
            <a:r>
              <a:rPr lang="en-US" altLang="zh-CN"/>
              <a:t>——</a:t>
            </a:r>
            <a:r>
              <a:t>会计专用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0968990" cy="4993640"/>
          </a:xfrm>
        </p:spPr>
        <p:txBody>
          <a:bodyPr>
            <a:normAutofit lnSpcReduction="20000"/>
          </a:bodyPr>
          <a:p>
            <a:pPr>
              <a:lnSpc>
                <a:spcPct val="150000"/>
              </a:lnSpc>
            </a:pPr>
            <a:r>
              <a:rPr lang="zh-CN" altLang="en-US" sz="2665">
                <a:solidFill>
                  <a:srgbClr val="FF0000"/>
                </a:solidFill>
              </a:rPr>
              <a:t>_ ￥* #,##0.00_ ;_ ￥* -#,##0.00_ ;_ ￥* "-"??_ ;_ @_ </a:t>
            </a:r>
            <a:endParaRPr lang="zh-CN" altLang="en-US" sz="2665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  <a:buClrTx/>
              <a:buSzTx/>
            </a:pPr>
            <a:r>
              <a:rPr lang="en-US" altLang="zh-CN" sz="2665">
                <a:solidFill>
                  <a:srgbClr val="FF0000"/>
                </a:solidFill>
              </a:rPr>
              <a:t>3</a:t>
            </a:r>
            <a:r>
              <a:rPr sz="2665">
                <a:solidFill>
                  <a:srgbClr val="FF0000"/>
                </a:solidFill>
              </a:rPr>
              <a:t>个分号（</a:t>
            </a:r>
            <a:r>
              <a:rPr lang="en-US" altLang="zh-CN" sz="2665">
                <a:solidFill>
                  <a:srgbClr val="FF0000"/>
                </a:solidFill>
              </a:rPr>
              <a:t>;</a:t>
            </a:r>
            <a:r>
              <a:rPr sz="2665">
                <a:solidFill>
                  <a:srgbClr val="FF0000"/>
                </a:solidFill>
              </a:rPr>
              <a:t>）</a:t>
            </a:r>
            <a:r>
              <a:rPr sz="2665"/>
              <a:t>：（</a:t>
            </a:r>
            <a:r>
              <a:rPr lang="en-US" altLang="zh-CN" sz="2665"/>
              <a:t>1</a:t>
            </a:r>
            <a:r>
              <a:rPr sz="2665"/>
              <a:t>）数值大于</a:t>
            </a:r>
            <a:r>
              <a:rPr lang="en-US" altLang="zh-CN" sz="2665"/>
              <a:t>0</a:t>
            </a:r>
            <a:r>
              <a:rPr sz="2665"/>
              <a:t>时，（</a:t>
            </a:r>
            <a:r>
              <a:rPr lang="en-US" altLang="zh-CN" sz="2665"/>
              <a:t>2</a:t>
            </a:r>
            <a:r>
              <a:rPr sz="2665"/>
              <a:t>）数值小于</a:t>
            </a:r>
            <a:r>
              <a:rPr lang="en-US" altLang="zh-CN" sz="2665"/>
              <a:t>0</a:t>
            </a:r>
            <a:r>
              <a:rPr sz="2665"/>
              <a:t>时，（</a:t>
            </a:r>
            <a:r>
              <a:rPr lang="en-US" altLang="zh-CN" sz="2665"/>
              <a:t>3</a:t>
            </a:r>
            <a:r>
              <a:rPr sz="2665"/>
              <a:t>）数值等于</a:t>
            </a:r>
            <a:r>
              <a:rPr lang="en-US" altLang="zh-CN" sz="2665"/>
              <a:t>0</a:t>
            </a:r>
            <a:r>
              <a:rPr sz="2665"/>
              <a:t>时，（</a:t>
            </a:r>
            <a:r>
              <a:rPr lang="en-US" altLang="zh-CN" sz="2665"/>
              <a:t>4</a:t>
            </a:r>
            <a:r>
              <a:rPr sz="2665"/>
              <a:t>）为文本时。</a:t>
            </a:r>
            <a:endParaRPr sz="2665"/>
          </a:p>
          <a:p>
            <a:pPr algn="l">
              <a:lnSpc>
                <a:spcPct val="150000"/>
              </a:lnSpc>
              <a:buClrTx/>
              <a:buSzTx/>
            </a:pPr>
            <a:r>
              <a:rPr lang="en-US" altLang="zh-CN" sz="2660">
                <a:solidFill>
                  <a:srgbClr val="FF0000"/>
                </a:solidFill>
                <a:sym typeface="+mn-ea"/>
              </a:rPr>
              <a:t>@</a:t>
            </a:r>
            <a:r>
              <a:rPr sz="2660">
                <a:sym typeface="+mn-ea"/>
              </a:rPr>
              <a:t>：</a:t>
            </a:r>
            <a:r>
              <a:rPr sz="2660">
                <a:sym typeface="+mn-ea"/>
              </a:rPr>
              <a:t>任意文本。</a:t>
            </a:r>
            <a:endParaRPr sz="2665"/>
          </a:p>
          <a:p>
            <a:pPr algn="l">
              <a:lnSpc>
                <a:spcPct val="150000"/>
              </a:lnSpc>
              <a:buClrTx/>
              <a:buSzTx/>
            </a:pPr>
            <a:r>
              <a:rPr lang="en-US" altLang="zh-CN" sz="2665">
                <a:solidFill>
                  <a:srgbClr val="FF0000"/>
                </a:solidFill>
              </a:rPr>
              <a:t>*</a:t>
            </a:r>
            <a:r>
              <a:rPr sz="2665"/>
              <a:t>：填充引导符，后面跟填充的字符，此处为空格，当把后面的空格换成其他可显示字符，并把单元格拉到足够宽时</a:t>
            </a:r>
            <a:r>
              <a:rPr lang="en-US" altLang="zh-CN" sz="2665"/>
              <a:t>……</a:t>
            </a:r>
            <a:endParaRPr lang="en-US" altLang="zh-CN" sz="2665"/>
          </a:p>
          <a:p>
            <a:pPr algn="l">
              <a:lnSpc>
                <a:spcPct val="150000"/>
              </a:lnSpc>
              <a:buClrTx/>
              <a:buSzTx/>
            </a:pPr>
            <a:r>
              <a:rPr lang="en-US" altLang="zh-CN" sz="2665">
                <a:solidFill>
                  <a:srgbClr val="FF0000"/>
                </a:solidFill>
              </a:rPr>
              <a:t>?</a:t>
            </a:r>
            <a:r>
              <a:rPr sz="2665"/>
              <a:t>：可变数字占位符。因为只有当数字为</a:t>
            </a:r>
            <a:r>
              <a:rPr lang="en-US" altLang="zh-CN" sz="2665"/>
              <a:t>0</a:t>
            </a:r>
            <a:r>
              <a:rPr sz="2665"/>
              <a:t>是才按此显示，</a:t>
            </a:r>
            <a:r>
              <a:rPr sz="2665"/>
              <a:t>此处的作用类似于空格，通常比空格宽。具体宽度与单元格字体有关。</a:t>
            </a:r>
            <a:endParaRPr sz="2665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小结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格式中有</a:t>
            </a:r>
            <a:r>
              <a:rPr lang="en-US" altLang="zh-CN" sz="2400"/>
              <a:t>1</a:t>
            </a:r>
            <a:r>
              <a:rPr lang="zh-CN" altLang="en-US" sz="2400"/>
              <a:t>个分号时：</a:t>
            </a:r>
            <a:r>
              <a:rPr lang="en-US" altLang="zh-CN" sz="2400">
                <a:solidFill>
                  <a:srgbClr val="FF0000"/>
                </a:solidFill>
              </a:rPr>
              <a:t>(1);(2)</a:t>
            </a:r>
            <a:endParaRPr lang="zh-CN" altLang="en-US" sz="2400">
              <a:solidFill>
                <a:srgbClr val="FF0000"/>
              </a:solidFill>
            </a:endParaRPr>
          </a:p>
          <a:p>
            <a:pPr lvl="1"/>
            <a:r>
              <a:rPr lang="en-US" altLang="zh-CN" sz="2400"/>
              <a:t>(1)</a:t>
            </a:r>
            <a:r>
              <a:rPr sz="2400"/>
              <a:t>大于或等于</a:t>
            </a:r>
            <a:r>
              <a:rPr lang="en-US" altLang="zh-CN" sz="2400"/>
              <a:t>0</a:t>
            </a:r>
            <a:r>
              <a:rPr sz="2400"/>
              <a:t>；</a:t>
            </a:r>
            <a:r>
              <a:rPr lang="en-US" altLang="zh-CN" sz="2400"/>
              <a:t>(2)</a:t>
            </a:r>
            <a:r>
              <a:rPr sz="2400"/>
              <a:t>小于</a:t>
            </a:r>
            <a:r>
              <a:rPr lang="en-US" altLang="zh-CN" sz="2400"/>
              <a:t>0</a:t>
            </a:r>
            <a:r>
              <a:rPr sz="2400"/>
              <a:t>。</a:t>
            </a:r>
            <a:endParaRPr sz="2400"/>
          </a:p>
          <a:p>
            <a:r>
              <a:rPr sz="2400"/>
              <a:t>格式中有</a:t>
            </a:r>
            <a:r>
              <a:rPr lang="en-US" altLang="zh-CN" sz="2400"/>
              <a:t>2</a:t>
            </a:r>
            <a:r>
              <a:rPr sz="2400"/>
              <a:t>个分号时：</a:t>
            </a:r>
            <a:r>
              <a:rPr lang="en-US" altLang="zh-CN" sz="2400">
                <a:solidFill>
                  <a:srgbClr val="FF0000"/>
                </a:solidFill>
              </a:rPr>
              <a:t>(1);(2);(3)</a:t>
            </a:r>
            <a:endParaRPr lang="en-US" altLang="zh-CN" sz="2400">
              <a:solidFill>
                <a:srgbClr val="FF0000"/>
              </a:solidFill>
            </a:endParaRPr>
          </a:p>
          <a:p>
            <a:pPr lvl="1"/>
            <a:r>
              <a:rPr lang="en-US" altLang="zh-CN" sz="2400">
                <a:sym typeface="+mn-ea"/>
              </a:rPr>
              <a:t>(1)</a:t>
            </a:r>
            <a:r>
              <a:rPr sz="2400">
                <a:sym typeface="+mn-ea"/>
              </a:rPr>
              <a:t>大于</a:t>
            </a:r>
            <a:r>
              <a:rPr lang="en-US" altLang="zh-CN" sz="2400">
                <a:sym typeface="+mn-ea"/>
              </a:rPr>
              <a:t>0</a:t>
            </a:r>
            <a:r>
              <a:rPr sz="2400">
                <a:sym typeface="+mn-ea"/>
              </a:rPr>
              <a:t>；</a:t>
            </a:r>
            <a:r>
              <a:rPr lang="en-US" altLang="zh-CN" sz="2400">
                <a:sym typeface="+mn-ea"/>
              </a:rPr>
              <a:t>(2)</a:t>
            </a:r>
            <a:r>
              <a:rPr sz="2400">
                <a:sym typeface="+mn-ea"/>
              </a:rPr>
              <a:t>小于</a:t>
            </a:r>
            <a:r>
              <a:rPr lang="en-US" altLang="zh-CN" sz="2400">
                <a:sym typeface="+mn-ea"/>
              </a:rPr>
              <a:t>0</a:t>
            </a:r>
            <a:r>
              <a:rPr sz="2400">
                <a:sym typeface="+mn-ea"/>
              </a:rPr>
              <a:t>；</a:t>
            </a:r>
            <a:r>
              <a:rPr lang="en-US" altLang="zh-CN" sz="2400">
                <a:sym typeface="+mn-ea"/>
              </a:rPr>
              <a:t>(3)</a:t>
            </a:r>
            <a:r>
              <a:rPr sz="2400">
                <a:sym typeface="+mn-ea"/>
              </a:rPr>
              <a:t>等于</a:t>
            </a:r>
            <a:r>
              <a:rPr lang="en-US" altLang="zh-CN" sz="2400">
                <a:sym typeface="+mn-ea"/>
              </a:rPr>
              <a:t>0</a:t>
            </a:r>
            <a:r>
              <a:rPr sz="2400">
                <a:sym typeface="+mn-ea"/>
              </a:rPr>
              <a:t>。</a:t>
            </a:r>
            <a:endParaRPr sz="2400">
              <a:sym typeface="+mn-ea"/>
            </a:endParaRPr>
          </a:p>
          <a:p>
            <a:r>
              <a:rPr sz="2400">
                <a:sym typeface="+mn-ea"/>
              </a:rPr>
              <a:t>格式中有</a:t>
            </a:r>
            <a:r>
              <a:rPr lang="en-US" altLang="zh-CN" sz="2400">
                <a:sym typeface="+mn-ea"/>
              </a:rPr>
              <a:t>3</a:t>
            </a:r>
            <a:r>
              <a:rPr sz="2400">
                <a:sym typeface="+mn-ea"/>
              </a:rPr>
              <a:t>个分号时：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(1);(2);(3);(4)</a:t>
            </a:r>
            <a:endParaRPr lang="en-US" altLang="zh-CN" sz="2400">
              <a:sym typeface="+mn-ea"/>
            </a:endParaRPr>
          </a:p>
          <a:p>
            <a:pPr lvl="1"/>
            <a:r>
              <a:rPr lang="en-US" altLang="zh-CN" sz="2400">
                <a:sym typeface="+mn-ea"/>
              </a:rPr>
              <a:t>(1)</a:t>
            </a:r>
            <a:r>
              <a:rPr sz="2400">
                <a:sym typeface="+mn-ea"/>
              </a:rPr>
              <a:t>大于</a:t>
            </a:r>
            <a:r>
              <a:rPr lang="en-US" altLang="zh-CN" sz="2400">
                <a:sym typeface="+mn-ea"/>
              </a:rPr>
              <a:t>0</a:t>
            </a:r>
            <a:r>
              <a:rPr sz="2400">
                <a:sym typeface="+mn-ea"/>
              </a:rPr>
              <a:t>；</a:t>
            </a:r>
            <a:r>
              <a:rPr lang="en-US" altLang="zh-CN" sz="2400">
                <a:sym typeface="+mn-ea"/>
              </a:rPr>
              <a:t>(2)</a:t>
            </a:r>
            <a:r>
              <a:rPr sz="2400">
                <a:sym typeface="+mn-ea"/>
              </a:rPr>
              <a:t>小于</a:t>
            </a:r>
            <a:r>
              <a:rPr lang="en-US" altLang="zh-CN" sz="2400">
                <a:sym typeface="+mn-ea"/>
              </a:rPr>
              <a:t>0</a:t>
            </a:r>
            <a:r>
              <a:rPr sz="2400">
                <a:sym typeface="+mn-ea"/>
              </a:rPr>
              <a:t>；</a:t>
            </a:r>
            <a:r>
              <a:rPr lang="en-US" altLang="zh-CN" sz="2400">
                <a:sym typeface="+mn-ea"/>
              </a:rPr>
              <a:t>(3)</a:t>
            </a:r>
            <a:r>
              <a:rPr sz="2400">
                <a:sym typeface="+mn-ea"/>
              </a:rPr>
              <a:t>等于</a:t>
            </a:r>
            <a:r>
              <a:rPr lang="en-US" altLang="zh-CN" sz="2400">
                <a:sym typeface="+mn-ea"/>
              </a:rPr>
              <a:t>0</a:t>
            </a:r>
            <a:r>
              <a:rPr sz="2400">
                <a:sym typeface="+mn-ea"/>
              </a:rPr>
              <a:t>；</a:t>
            </a:r>
            <a:r>
              <a:rPr lang="en-US" altLang="zh-CN" sz="2400">
                <a:sym typeface="+mn-ea"/>
              </a:rPr>
              <a:t>(4)</a:t>
            </a:r>
            <a:r>
              <a:rPr sz="2400">
                <a:sym typeface="+mn-ea"/>
              </a:rPr>
              <a:t>文本。</a:t>
            </a:r>
            <a:endParaRPr sz="2400">
              <a:sym typeface="+mn-ea"/>
            </a:endParaRPr>
          </a:p>
        </p:txBody>
      </p:sp>
      <p:sp>
        <p:nvSpPr>
          <p:cNvPr id="14" name="横卷形 13"/>
          <p:cNvSpPr/>
          <p:nvPr/>
        </p:nvSpPr>
        <p:spPr>
          <a:xfrm>
            <a:off x="2780030" y="5144770"/>
            <a:ext cx="4181475" cy="119316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zh-CN" altLang="en-US" sz="2400">
                <a:solidFill>
                  <a:srgbClr val="FFFF00"/>
                </a:solidFill>
              </a:rPr>
              <a:t>试试：正</a:t>
            </a:r>
            <a:r>
              <a:rPr lang="en-US" altLang="zh-CN" sz="2400">
                <a:solidFill>
                  <a:srgbClr val="FFFF00"/>
                </a:solidFill>
              </a:rPr>
              <a:t>;</a:t>
            </a:r>
            <a:r>
              <a:rPr lang="zh-CN" altLang="en-US" sz="2400">
                <a:solidFill>
                  <a:srgbClr val="FFFF00"/>
                </a:solidFill>
              </a:rPr>
              <a:t>负</a:t>
            </a:r>
            <a:r>
              <a:rPr lang="en-US" altLang="zh-CN" sz="2400">
                <a:solidFill>
                  <a:srgbClr val="FFFF00"/>
                </a:solidFill>
              </a:rPr>
              <a:t>;</a:t>
            </a:r>
            <a:r>
              <a:rPr lang="zh-CN" altLang="en-US" sz="2400">
                <a:solidFill>
                  <a:srgbClr val="FFFF00"/>
                </a:solidFill>
              </a:rPr>
              <a:t>零</a:t>
            </a:r>
            <a:r>
              <a:rPr lang="en-US" altLang="zh-CN" sz="2400">
                <a:solidFill>
                  <a:srgbClr val="FFFF00"/>
                </a:solidFill>
              </a:rPr>
              <a:t>;</a:t>
            </a:r>
            <a:r>
              <a:rPr lang="zh-CN" altLang="en-US" sz="2400">
                <a:solidFill>
                  <a:srgbClr val="FFFF00"/>
                </a:solidFill>
              </a:rPr>
              <a:t>文</a:t>
            </a:r>
            <a:endParaRPr lang="zh-CN" altLang="en-US" sz="2400">
              <a:solidFill>
                <a:srgbClr val="FFFF00"/>
              </a:solidFill>
            </a:endParaRPr>
          </a:p>
        </p:txBody>
      </p:sp>
      <p:pic>
        <p:nvPicPr>
          <p:cNvPr id="5" name="图片 4" descr="未标题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43520" y="2507615"/>
            <a:ext cx="4187190" cy="42037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2111</Words>
  <Application>WPS 演示</Application>
  <PresentationFormat>宽屏</PresentationFormat>
  <Paragraphs>174</Paragraphs>
  <Slides>16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Excel.Sheet.12</vt:lpstr>
      <vt:lpstr>电子表格实用讲座</vt:lpstr>
      <vt:lpstr>单元格格式</vt:lpstr>
      <vt:lpstr>非文本格式与文本格式之间进行转换</vt:lpstr>
      <vt:lpstr>WPS与Excle中的特殊格式</vt:lpstr>
      <vt:lpstr>中文小写数字和中文大写数字</vt:lpstr>
      <vt:lpstr>自定义格式——数值</vt:lpstr>
      <vt:lpstr>自定义格式——货币</vt:lpstr>
      <vt:lpstr>自定义格式——会计专用</vt:lpstr>
      <vt:lpstr>小结</vt:lpstr>
      <vt:lpstr>自定义格式——百分比</vt:lpstr>
      <vt:lpstr>自定义格式——分数</vt:lpstr>
      <vt:lpstr>自定义格式——科学计数</vt:lpstr>
      <vt:lpstr>自定义格式——特殊（一）</vt:lpstr>
      <vt:lpstr>自定义格式——特殊（二）</vt:lpstr>
      <vt:lpstr>颜色的设置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张友朋</cp:lastModifiedBy>
  <cp:revision>215</cp:revision>
  <dcterms:created xsi:type="dcterms:W3CDTF">2019-06-19T02:08:00Z</dcterms:created>
  <dcterms:modified xsi:type="dcterms:W3CDTF">2020-12-02T10:39:30Z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