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3"/>
    <p:sldMasterId id="2147483675" r:id="rId4"/>
    <p:sldMasterId id="2147483680" r:id="rId5"/>
    <p:sldMasterId id="2147483685" r:id="rId6"/>
    <p:sldMasterId id="2147483695" r:id="rId7"/>
    <p:sldMasterId id="2147483701" r:id="rId8"/>
  </p:sldMasterIdLst>
  <p:notesMasterIdLst>
    <p:notesMasterId r:id="rId10"/>
  </p:notesMasterIdLst>
  <p:handoutMasterIdLst>
    <p:handoutMasterId r:id="rId26"/>
  </p:handoutMasterIdLst>
  <p:sldIdLst>
    <p:sldId id="13136481" r:id="rId9"/>
    <p:sldId id="13136480" r:id="rId11"/>
    <p:sldId id="13136482" r:id="rId12"/>
    <p:sldId id="271" r:id="rId13"/>
    <p:sldId id="13135196" r:id="rId14"/>
    <p:sldId id="13136571" r:id="rId15"/>
    <p:sldId id="13135187" r:id="rId16"/>
    <p:sldId id="13135188" r:id="rId17"/>
    <p:sldId id="13135189" r:id="rId18"/>
    <p:sldId id="13135190" r:id="rId19"/>
    <p:sldId id="13136587" r:id="rId20"/>
    <p:sldId id="13135191" r:id="rId21"/>
    <p:sldId id="13135192" r:id="rId22"/>
    <p:sldId id="13135193" r:id="rId23"/>
    <p:sldId id="13135194" r:id="rId24"/>
    <p:sldId id="13135195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03" userDrawn="1">
          <p15:clr>
            <a:srgbClr val="A4A3A4"/>
          </p15:clr>
        </p15:guide>
        <p15:guide id="2" pos="7404" userDrawn="1">
          <p15:clr>
            <a:srgbClr val="A4A3A4"/>
          </p15:clr>
        </p15:guide>
        <p15:guide id="3" orient="horz" pos="4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何悦钦" initials="何悦钦" lastIdx="1" clrIdx="0"/>
  <p:cmAuthor id="2" name="407341012@qq.com" initials="4" lastIdx="2" clrIdx="1"/>
  <p:cmAuthor id="3" name="J Z" initials="JZ" lastIdx="2" clrIdx="2"/>
  <p:cmAuthor id="4" name="通 叶" initials="通" lastIdx="1" clrIdx="3"/>
  <p:cmAuthor id="5" name="作者" initials="作" lastIdx="1" clrIdx="1"/>
  <p:cmAuthor id="6" name="lenovo" initials="l" lastIdx="6" clrIdx="2"/>
  <p:cmAuthor id="7" name="Quantum" initials="Q" lastIdx="1" clrIdx="6"/>
  <p:cmAuthor id="8" name="宋洁然" initials="宋" lastIdx="2" clrIdx="1"/>
  <p:cmAuthor id="9" name="ming qiu" initials="m" lastIdx="17" clrIdx="1"/>
  <p:cmAuthor id="10" name="echo" initials="A" lastIdx="2" clrIdx="9"/>
  <p:cmAuthor id="12" name="汪亚林" initials="汪" lastIdx="1" clrIdx="11"/>
  <p:cmAuthor id="13" name="王 韵佳" initials="王" lastIdx="1" clrIdx="12"/>
  <p:cmAuthor id="14" name="ZLH" initials="authorId_1478040971" lastIdx="14" clrIdx="13"/>
  <p:cmAuthor id="15" name="某某 徐" initials="某徐" lastIdx="21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BFE"/>
    <a:srgbClr val="FFFFFF"/>
    <a:srgbClr val="154AAD"/>
    <a:srgbClr val="D9ECF6"/>
    <a:srgbClr val="001588"/>
    <a:srgbClr val="002A8D"/>
    <a:srgbClr val="ECEFF4"/>
    <a:srgbClr val="FEF6F1"/>
    <a:srgbClr val="031BAF"/>
    <a:srgbClr val="041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0" autoAdjust="0"/>
    <p:restoredTop sz="96893"/>
  </p:normalViewPr>
  <p:slideViewPr>
    <p:cSldViewPr snapToGrid="0" snapToObjects="1" showGuides="1">
      <p:cViewPr varScale="1">
        <p:scale>
          <a:sx n="107" d="100"/>
          <a:sy n="107" d="100"/>
        </p:scale>
        <p:origin x="888" y="114"/>
      </p:cViewPr>
      <p:guideLst>
        <p:guide pos="3103"/>
        <p:guide pos="7404"/>
        <p:guide orient="horz" pos="4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0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gs" Target="tags/tag4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2AD6-91EA-FA4B-869F-C8DC0358F90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9FCF8-49C6-9E4F-84E8-0A43E4F8C69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68363-157F-604F-8ECB-B8E7CB1A4D6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9361D-F280-254B-A5BC-3B649BD967D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ED5-5A16-40D4-98FC-D6840DFBB9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46D3D2-BF29-4B58-89F9-77519D2302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ED5-5A16-40D4-98FC-D6840DFBB9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</a:rPr>
              <a:t>第二个案例是农业大学的信息化建设项目。背景是农业高校需要通过数字化转型来提升教学、科研和管理水平。我们的目标是升级校园网络，建设智慧教室和教学平台，搭建科研辅助系统，并构建一站式服务平台。</a:t>
            </a:r>
            <a:endParaRPr lang="en-US" sz="14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D7ED5-5A16-40D4-98FC-D6840DFBB9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FF4D93-4DA3-4271-B739-43D86ABB1F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8965" y="365211"/>
            <a:ext cx="10525195" cy="748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15"/>
            <a:ext cx="12204713" cy="6973913"/>
          </a:xfrm>
          <a:prstGeom prst="rect">
            <a:avLst/>
          </a:prstGeom>
        </p:spPr>
      </p:pic>
      <p:grpSp>
        <p:nvGrpSpPr>
          <p:cNvPr id="5" name="组 3"/>
          <p:cNvGrpSpPr/>
          <p:nvPr userDrawn="1"/>
        </p:nvGrpSpPr>
        <p:grpSpPr>
          <a:xfrm>
            <a:off x="0" y="6782148"/>
            <a:ext cx="12203125" cy="172251"/>
            <a:chOff x="397565" y="0"/>
            <a:chExt cx="1347306" cy="36931"/>
          </a:xfrm>
        </p:grpSpPr>
        <p:sp>
          <p:nvSpPr>
            <p:cNvPr id="6" name="Shape 6"/>
            <p:cNvSpPr/>
            <p:nvPr/>
          </p:nvSpPr>
          <p:spPr>
            <a:xfrm>
              <a:off x="397565" y="0"/>
              <a:ext cx="673653" cy="36931"/>
            </a:xfrm>
            <a:prstGeom prst="rect">
              <a:avLst/>
            </a:prstGeom>
            <a:solidFill>
              <a:srgbClr val="00882B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1071218" y="0"/>
              <a:ext cx="673653" cy="369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"/>
          <p:cNvSpPr/>
          <p:nvPr userDrawn="1"/>
        </p:nvSpPr>
        <p:spPr>
          <a:xfrm>
            <a:off x="0" y="-1"/>
            <a:ext cx="12203125" cy="8892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Shape 18"/>
          <p:cNvSpPr/>
          <p:nvPr userDrawn="1"/>
        </p:nvSpPr>
        <p:spPr>
          <a:xfrm>
            <a:off x="0" y="6545701"/>
            <a:ext cx="12203125" cy="339288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 algn="ctr"/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Shape 19"/>
          <p:cNvSpPr/>
          <p:nvPr userDrawn="1"/>
        </p:nvSpPr>
        <p:spPr>
          <a:xfrm>
            <a:off x="0" y="891295"/>
            <a:ext cx="12203125" cy="1"/>
          </a:xfrm>
          <a:prstGeom prst="line">
            <a:avLst/>
          </a:prstGeom>
          <a:ln w="3175">
            <a:solidFill>
              <a:srgbClr val="D9D9D9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6" name="Shape 20"/>
          <p:cNvSpPr/>
          <p:nvPr userDrawn="1"/>
        </p:nvSpPr>
        <p:spPr>
          <a:xfrm>
            <a:off x="0" y="6512758"/>
            <a:ext cx="12203125" cy="1"/>
          </a:xfrm>
          <a:prstGeom prst="line">
            <a:avLst/>
          </a:prstGeom>
          <a:ln w="3175">
            <a:solidFill>
              <a:srgbClr val="D9D9D9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274194" y="6534202"/>
            <a:ext cx="473014" cy="306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2" tIns="67732" rIns="67732" bIns="67732" numCol="1" spcCol="50799" rtlCol="0" anchor="ctr">
            <a:spAutoFit/>
          </a:bodyPr>
          <a:lstStyle/>
          <a:p>
            <a:pPr marL="0" marR="0" indent="0" algn="ctr" defTabSz="6096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6CC16F-9FAA-5942-90F8-A3DA85563A5D}" type="slidenum">
              <a:rPr kumimoji="0" lang="zh-CN" altLang="en-US" sz="1100" b="0" i="0" u="none" strike="noStrike" cap="none" spc="0" normalizeH="0" baseline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kumimoji="0" lang="zh-CN" altLang="en-US" sz="1100" b="0" i="0" u="none" strike="noStrike" cap="none" spc="0" normalizeH="0" baseline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282256" y="309065"/>
            <a:ext cx="273899" cy="265842"/>
            <a:chOff x="273908" y="247267"/>
            <a:chExt cx="356481" cy="346355"/>
          </a:xfrm>
        </p:grpSpPr>
        <p:sp>
          <p:nvSpPr>
            <p:cNvPr id="20" name="Shape 6"/>
            <p:cNvSpPr/>
            <p:nvPr userDrawn="1"/>
          </p:nvSpPr>
          <p:spPr>
            <a:xfrm>
              <a:off x="273908" y="247267"/>
              <a:ext cx="265842" cy="265842"/>
            </a:xfrm>
            <a:prstGeom prst="rect">
              <a:avLst/>
            </a:prstGeom>
            <a:solidFill>
              <a:srgbClr val="057EC3">
                <a:alpha val="2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1" name="Shape 6"/>
            <p:cNvSpPr/>
            <p:nvPr userDrawn="1"/>
          </p:nvSpPr>
          <p:spPr>
            <a:xfrm>
              <a:off x="364547" y="327780"/>
              <a:ext cx="265842" cy="265842"/>
            </a:xfrm>
            <a:prstGeom prst="rect">
              <a:avLst/>
            </a:prstGeom>
            <a:solidFill>
              <a:srgbClr val="057EC3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 sz="1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- 1_Our Working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7962" y="1031850"/>
            <a:ext cx="9663309" cy="5425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0" b="39788"/>
          <a:stretch>
            <a:fillRect/>
          </a:stretch>
        </p:blipFill>
        <p:spPr>
          <a:xfrm>
            <a:off x="-15589" y="2474250"/>
            <a:ext cx="12190413" cy="1656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5589" y="2474250"/>
            <a:ext cx="12206002" cy="165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79977" rtlCol="0" anchor="ctr"/>
          <a:lstStyle/>
          <a:p>
            <a:pPr lvl="0" algn="ctr" defTabSz="608965">
              <a:lnSpc>
                <a:spcPct val="150000"/>
              </a:lnSpc>
              <a:defRPr/>
            </a:pPr>
            <a:endParaRPr lang="zh-CN" altLang="en-US" sz="2400" b="1" kern="0" dirty="0">
              <a:solidFill>
                <a:srgbClr val="F2F2F2">
                  <a:lumMod val="95000"/>
                </a:srgb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11079163" y="6403975"/>
            <a:ext cx="27463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784D-D0C0-4E13-A8F8-C6BBAB2AEEE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xfrm>
            <a:off x="11079163" y="6403975"/>
            <a:ext cx="27463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CA17-1C47-40A2-A7D4-BCDD13EE26B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"/>
          <a:stretch>
            <a:fillRect/>
          </a:stretch>
        </p:blipFill>
        <p:spPr>
          <a:xfrm>
            <a:off x="0" y="-19515"/>
            <a:ext cx="12204713" cy="687745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7"/>
          <p:cNvSpPr/>
          <p:nvPr userDrawn="1"/>
        </p:nvSpPr>
        <p:spPr>
          <a:xfrm>
            <a:off x="1" y="-1"/>
            <a:ext cx="12203125" cy="8892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</a:pPr>
            <a:endParaRPr kumimoji="0" sz="1800" b="0" i="0" u="none" strike="noStrike" cap="none" spc="0" normalizeH="0" baseline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Shape 19"/>
          <p:cNvSpPr/>
          <p:nvPr userDrawn="1"/>
        </p:nvSpPr>
        <p:spPr>
          <a:xfrm>
            <a:off x="1" y="882152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21" name="Shape 19"/>
          <p:cNvSpPr/>
          <p:nvPr userDrawn="1"/>
        </p:nvSpPr>
        <p:spPr>
          <a:xfrm>
            <a:off x="1" y="6623075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grpSp>
        <p:nvGrpSpPr>
          <p:cNvPr id="22" name="组合 18"/>
          <p:cNvGrpSpPr/>
          <p:nvPr userDrawn="1"/>
        </p:nvGrpSpPr>
        <p:grpSpPr>
          <a:xfrm>
            <a:off x="282257" y="309065"/>
            <a:ext cx="273899" cy="265842"/>
            <a:chOff x="273908" y="247267"/>
            <a:chExt cx="356481" cy="346355"/>
          </a:xfrm>
        </p:grpSpPr>
        <p:sp>
          <p:nvSpPr>
            <p:cNvPr id="23" name="Shape 6"/>
            <p:cNvSpPr/>
            <p:nvPr userDrawn="1"/>
          </p:nvSpPr>
          <p:spPr>
            <a:xfrm>
              <a:off x="273908" y="247267"/>
              <a:ext cx="265842" cy="265842"/>
            </a:xfrm>
            <a:prstGeom prst="rect">
              <a:avLst/>
            </a:prstGeom>
            <a:solidFill>
              <a:srgbClr val="0077D7">
                <a:alpha val="2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4" name="Shape 6"/>
            <p:cNvSpPr/>
            <p:nvPr userDrawn="1"/>
          </p:nvSpPr>
          <p:spPr>
            <a:xfrm>
              <a:off x="364547" y="327780"/>
              <a:ext cx="265842" cy="265842"/>
            </a:xfrm>
            <a:prstGeom prst="rect">
              <a:avLst/>
            </a:prstGeom>
            <a:solidFill>
              <a:srgbClr val="154AAD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7"/>
          <p:cNvSpPr/>
          <p:nvPr userDrawn="1"/>
        </p:nvSpPr>
        <p:spPr>
          <a:xfrm>
            <a:off x="1" y="-1"/>
            <a:ext cx="12203125" cy="8892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</a:pPr>
            <a:endParaRPr kumimoji="0" sz="1800" b="0" i="0" u="none" strike="noStrike" cap="none" spc="0" normalizeH="0" baseline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Shape 19"/>
          <p:cNvSpPr/>
          <p:nvPr userDrawn="1"/>
        </p:nvSpPr>
        <p:spPr>
          <a:xfrm>
            <a:off x="1" y="882152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10" name="Shape 19"/>
          <p:cNvSpPr/>
          <p:nvPr userDrawn="1"/>
        </p:nvSpPr>
        <p:spPr>
          <a:xfrm>
            <a:off x="1" y="6623075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grpSp>
        <p:nvGrpSpPr>
          <p:cNvPr id="21" name="组合 18"/>
          <p:cNvGrpSpPr/>
          <p:nvPr userDrawn="1"/>
        </p:nvGrpSpPr>
        <p:grpSpPr>
          <a:xfrm>
            <a:off x="282257" y="309065"/>
            <a:ext cx="273899" cy="265842"/>
            <a:chOff x="273908" y="247267"/>
            <a:chExt cx="356481" cy="346355"/>
          </a:xfrm>
        </p:grpSpPr>
        <p:sp>
          <p:nvSpPr>
            <p:cNvPr id="22" name="Shape 6"/>
            <p:cNvSpPr/>
            <p:nvPr userDrawn="1"/>
          </p:nvSpPr>
          <p:spPr>
            <a:xfrm>
              <a:off x="273908" y="247267"/>
              <a:ext cx="265842" cy="265842"/>
            </a:xfrm>
            <a:prstGeom prst="rect">
              <a:avLst/>
            </a:prstGeom>
            <a:solidFill>
              <a:srgbClr val="0077D7">
                <a:alpha val="2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Shape 6"/>
            <p:cNvSpPr/>
            <p:nvPr userDrawn="1"/>
          </p:nvSpPr>
          <p:spPr>
            <a:xfrm>
              <a:off x="364547" y="327780"/>
              <a:ext cx="265842" cy="265842"/>
            </a:xfrm>
            <a:prstGeom prst="rect">
              <a:avLst/>
            </a:prstGeom>
            <a:solidFill>
              <a:srgbClr val="154AAD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3" y="0"/>
            <a:ext cx="3810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7"/>
          <p:cNvSpPr/>
          <p:nvPr userDrawn="1"/>
        </p:nvSpPr>
        <p:spPr>
          <a:xfrm>
            <a:off x="1" y="-1"/>
            <a:ext cx="12203125" cy="8892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</a:pPr>
            <a:endParaRPr kumimoji="0" sz="1800" b="0" i="0" u="none" strike="noStrike" cap="none" spc="0" normalizeH="0" baseline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Shape 19"/>
          <p:cNvSpPr/>
          <p:nvPr userDrawn="1"/>
        </p:nvSpPr>
        <p:spPr>
          <a:xfrm>
            <a:off x="1" y="882152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10" name="Shape 19"/>
          <p:cNvSpPr/>
          <p:nvPr userDrawn="1"/>
        </p:nvSpPr>
        <p:spPr>
          <a:xfrm>
            <a:off x="1" y="6623075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grpSp>
        <p:nvGrpSpPr>
          <p:cNvPr id="21" name="组合 18"/>
          <p:cNvGrpSpPr/>
          <p:nvPr userDrawn="1"/>
        </p:nvGrpSpPr>
        <p:grpSpPr>
          <a:xfrm>
            <a:off x="282257" y="309065"/>
            <a:ext cx="273899" cy="265842"/>
            <a:chOff x="273908" y="247267"/>
            <a:chExt cx="356481" cy="346355"/>
          </a:xfrm>
        </p:grpSpPr>
        <p:sp>
          <p:nvSpPr>
            <p:cNvPr id="22" name="Shape 6"/>
            <p:cNvSpPr/>
            <p:nvPr userDrawn="1"/>
          </p:nvSpPr>
          <p:spPr>
            <a:xfrm>
              <a:off x="273908" y="247267"/>
              <a:ext cx="265842" cy="265842"/>
            </a:xfrm>
            <a:prstGeom prst="rect">
              <a:avLst/>
            </a:prstGeom>
            <a:solidFill>
              <a:srgbClr val="0077D7">
                <a:alpha val="2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Shape 6"/>
            <p:cNvSpPr/>
            <p:nvPr userDrawn="1"/>
          </p:nvSpPr>
          <p:spPr>
            <a:xfrm>
              <a:off x="364547" y="327780"/>
              <a:ext cx="265842" cy="265842"/>
            </a:xfrm>
            <a:prstGeom prst="rect">
              <a:avLst/>
            </a:prstGeom>
            <a:solidFill>
              <a:srgbClr val="154AAD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3" y="0"/>
            <a:ext cx="3810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9"/>
          <p:cNvSpPr/>
          <p:nvPr userDrawn="1"/>
        </p:nvSpPr>
        <p:spPr>
          <a:xfrm>
            <a:off x="1201481" y="311226"/>
            <a:ext cx="11001645" cy="0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16" name="Shape 19"/>
          <p:cNvSpPr/>
          <p:nvPr userDrawn="1"/>
        </p:nvSpPr>
        <p:spPr>
          <a:xfrm>
            <a:off x="1" y="311226"/>
            <a:ext cx="316953" cy="0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xfrm>
            <a:off x="11079163" y="6403975"/>
            <a:ext cx="27463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784D-D0C0-4E13-A8F8-C6BBAB2AEEE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xfrm>
            <a:off x="11079163" y="6403975"/>
            <a:ext cx="27463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CA17-1C47-40A2-A7D4-BCDD13EE26B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"/>
          <a:stretch>
            <a:fillRect/>
          </a:stretch>
        </p:blipFill>
        <p:spPr>
          <a:xfrm>
            <a:off x="0" y="-19515"/>
            <a:ext cx="12204713" cy="687745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7"/>
          <p:cNvSpPr/>
          <p:nvPr userDrawn="1"/>
        </p:nvSpPr>
        <p:spPr>
          <a:xfrm>
            <a:off x="1" y="-1"/>
            <a:ext cx="12203125" cy="8892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</a:pPr>
            <a:endParaRPr kumimoji="0" sz="1800" b="0" i="0" u="none" strike="noStrike" cap="none" spc="0" normalizeH="0" baseline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Shape 19"/>
          <p:cNvSpPr/>
          <p:nvPr userDrawn="1"/>
        </p:nvSpPr>
        <p:spPr>
          <a:xfrm>
            <a:off x="1" y="882152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21" name="Shape 19"/>
          <p:cNvSpPr/>
          <p:nvPr userDrawn="1"/>
        </p:nvSpPr>
        <p:spPr>
          <a:xfrm>
            <a:off x="1" y="6623075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grpSp>
        <p:nvGrpSpPr>
          <p:cNvPr id="22" name="组合 18"/>
          <p:cNvGrpSpPr/>
          <p:nvPr userDrawn="1"/>
        </p:nvGrpSpPr>
        <p:grpSpPr>
          <a:xfrm>
            <a:off x="282257" y="309065"/>
            <a:ext cx="273899" cy="265842"/>
            <a:chOff x="273908" y="247267"/>
            <a:chExt cx="356481" cy="346355"/>
          </a:xfrm>
        </p:grpSpPr>
        <p:sp>
          <p:nvSpPr>
            <p:cNvPr id="23" name="Shape 6"/>
            <p:cNvSpPr/>
            <p:nvPr userDrawn="1"/>
          </p:nvSpPr>
          <p:spPr>
            <a:xfrm>
              <a:off x="273908" y="247267"/>
              <a:ext cx="265842" cy="265842"/>
            </a:xfrm>
            <a:prstGeom prst="rect">
              <a:avLst/>
            </a:prstGeom>
            <a:solidFill>
              <a:srgbClr val="0077D7">
                <a:alpha val="2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4" name="Shape 6"/>
            <p:cNvSpPr/>
            <p:nvPr userDrawn="1"/>
          </p:nvSpPr>
          <p:spPr>
            <a:xfrm>
              <a:off x="364547" y="327780"/>
              <a:ext cx="265842" cy="265842"/>
            </a:xfrm>
            <a:prstGeom prst="rect">
              <a:avLst/>
            </a:prstGeom>
            <a:solidFill>
              <a:srgbClr val="154AAD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7"/>
          <p:cNvSpPr/>
          <p:nvPr userDrawn="1"/>
        </p:nvSpPr>
        <p:spPr>
          <a:xfrm>
            <a:off x="1" y="-1"/>
            <a:ext cx="12203125" cy="8892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</a:pPr>
            <a:endParaRPr kumimoji="0" sz="1800" b="0" i="0" u="none" strike="noStrike" cap="none" spc="0" normalizeH="0" baseline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Shape 19"/>
          <p:cNvSpPr/>
          <p:nvPr userDrawn="1"/>
        </p:nvSpPr>
        <p:spPr>
          <a:xfrm>
            <a:off x="1" y="882152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grpSp>
        <p:nvGrpSpPr>
          <p:cNvPr id="21" name="组合 18"/>
          <p:cNvGrpSpPr/>
          <p:nvPr userDrawn="1"/>
        </p:nvGrpSpPr>
        <p:grpSpPr>
          <a:xfrm>
            <a:off x="282257" y="309065"/>
            <a:ext cx="273899" cy="265842"/>
            <a:chOff x="273908" y="247267"/>
            <a:chExt cx="356481" cy="346355"/>
          </a:xfrm>
        </p:grpSpPr>
        <p:sp>
          <p:nvSpPr>
            <p:cNvPr id="22" name="Shape 6"/>
            <p:cNvSpPr/>
            <p:nvPr userDrawn="1"/>
          </p:nvSpPr>
          <p:spPr>
            <a:xfrm>
              <a:off x="273908" y="247267"/>
              <a:ext cx="265842" cy="265842"/>
            </a:xfrm>
            <a:prstGeom prst="rect">
              <a:avLst/>
            </a:prstGeom>
            <a:solidFill>
              <a:srgbClr val="0077D7">
                <a:alpha val="2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Shape 6"/>
            <p:cNvSpPr/>
            <p:nvPr userDrawn="1"/>
          </p:nvSpPr>
          <p:spPr>
            <a:xfrm>
              <a:off x="364547" y="327780"/>
              <a:ext cx="265842" cy="265842"/>
            </a:xfrm>
            <a:prstGeom prst="rect">
              <a:avLst/>
            </a:prstGeom>
            <a:solidFill>
              <a:srgbClr val="154AAD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3" y="0"/>
            <a:ext cx="3810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7"/>
          <p:cNvSpPr/>
          <p:nvPr userDrawn="1"/>
        </p:nvSpPr>
        <p:spPr>
          <a:xfrm>
            <a:off x="1" y="-1"/>
            <a:ext cx="12203125" cy="8892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</a:pPr>
            <a:endParaRPr kumimoji="0" sz="1800" b="0" i="0" u="none" strike="noStrike" cap="none" spc="0" normalizeH="0" baseline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Shape 19"/>
          <p:cNvSpPr/>
          <p:nvPr userDrawn="1"/>
        </p:nvSpPr>
        <p:spPr>
          <a:xfrm>
            <a:off x="1" y="882152"/>
            <a:ext cx="12203125" cy="1"/>
          </a:xfrm>
          <a:prstGeom prst="line">
            <a:avLst/>
          </a:prstGeom>
          <a:ln w="3175">
            <a:solidFill>
              <a:srgbClr val="C9D0D9">
                <a:alpha val="50000"/>
              </a:srgbClr>
            </a:solidFill>
            <a:rou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235156" y="6613771"/>
            <a:ext cx="473014" cy="261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07" tIns="67707" rIns="67707" bIns="67707" numCol="1" spcCol="50799" rtlCol="0" anchor="ctr">
            <a:noAutofit/>
          </a:bodyPr>
          <a:lstStyle/>
          <a:p>
            <a:pPr marL="0" marR="0" lvl="0" indent="0" algn="ctr" defTabSz="6096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6CC16F-9FAA-5942-90F8-A3DA85563A5D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B94D9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6B94D9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1" name="组合 18"/>
          <p:cNvGrpSpPr/>
          <p:nvPr userDrawn="1"/>
        </p:nvGrpSpPr>
        <p:grpSpPr>
          <a:xfrm>
            <a:off x="282257" y="309065"/>
            <a:ext cx="273899" cy="265842"/>
            <a:chOff x="273908" y="247267"/>
            <a:chExt cx="356481" cy="346355"/>
          </a:xfrm>
        </p:grpSpPr>
        <p:sp>
          <p:nvSpPr>
            <p:cNvPr id="22" name="Shape 6"/>
            <p:cNvSpPr/>
            <p:nvPr userDrawn="1"/>
          </p:nvSpPr>
          <p:spPr>
            <a:xfrm>
              <a:off x="273908" y="247267"/>
              <a:ext cx="265842" cy="265842"/>
            </a:xfrm>
            <a:prstGeom prst="rect">
              <a:avLst/>
            </a:prstGeom>
            <a:solidFill>
              <a:srgbClr val="0077D7">
                <a:alpha val="2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Shape 6"/>
            <p:cNvSpPr/>
            <p:nvPr userDrawn="1"/>
          </p:nvSpPr>
          <p:spPr>
            <a:xfrm>
              <a:off x="364547" y="327780"/>
              <a:ext cx="265842" cy="265842"/>
            </a:xfrm>
            <a:prstGeom prst="rect">
              <a:avLst/>
            </a:prstGeom>
            <a:solidFill>
              <a:srgbClr val="154AAD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2400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3" y="0"/>
            <a:ext cx="3810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8596-EBD2-3B44-A37D-3D7765FCF0F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01F3-03EE-D549-AD41-5A54DA37D1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13.svg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passport.eteams.cn/" TargetMode="Externa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/>
          <p:nvPr/>
        </p:nvSpPr>
        <p:spPr>
          <a:xfrm>
            <a:off x="1608917" y="1497679"/>
            <a:ext cx="9312171" cy="1407795"/>
          </a:xfrm>
          <a:prstGeom prst="rect">
            <a:avLst/>
          </a:prstGeom>
        </p:spPr>
        <p:txBody>
          <a:bodyPr vert="horz" lIns="91428" tIns="45714" rIns="91428" bIns="45714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chemeClr val="bg1">
                    <a:alpha val="99000"/>
                  </a:schemeClr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 algn="ctr" defTabSz="609600" hangingPunct="0">
              <a:lnSpc>
                <a:spcPct val="100000"/>
              </a:lnSpc>
              <a:spcBef>
                <a:spcPts val="0"/>
              </a:spcBef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altLang="en-US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山东农业大学合同智能助手使用手册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/>
            </a:endParaRPr>
          </a:p>
        </p:txBody>
      </p:sp>
      <p:cxnSp>
        <p:nvCxnSpPr>
          <p:cNvPr id="13" name="直线连接符 4"/>
          <p:cNvCxnSpPr/>
          <p:nvPr/>
        </p:nvCxnSpPr>
        <p:spPr>
          <a:xfrm>
            <a:off x="936705" y="3295411"/>
            <a:ext cx="9984384" cy="0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2306" y="857869"/>
            <a:ext cx="8404091" cy="40932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613" y="2649957"/>
            <a:ext cx="6596016" cy="3335465"/>
          </a:xfrm>
          <a:prstGeom prst="rect">
            <a:avLst/>
          </a:prstGeom>
        </p:spPr>
      </p:pic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3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合同起草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736249"/>
            <a:ext cx="1003048" cy="5707280"/>
          </a:xfrm>
          <a:prstGeom prst="rect">
            <a:avLst/>
          </a:prstGeom>
          <a:solidFill>
            <a:srgbClr val="0061A6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076" y="966933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选择模板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-12076" y="1589789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填写合同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02425" y="2304827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模板套用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877988" y="2931800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2425" y="2868375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智能助手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92306" y="5468254"/>
            <a:ext cx="684903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1.</a:t>
            </a:r>
            <a:r>
              <a:rPr lang="zh-CN" altLang="en-US" dirty="0">
                <a:solidFill>
                  <a:srgbClr val="00B050"/>
                </a:solidFill>
              </a:rPr>
              <a:t>生成文件之后点击</a:t>
            </a:r>
            <a:r>
              <a:rPr lang="en-US" altLang="zh-CN" dirty="0">
                <a:solidFill>
                  <a:srgbClr val="00B050"/>
                </a:solidFill>
              </a:rPr>
              <a:t>AI</a:t>
            </a:r>
            <a:r>
              <a:rPr lang="zh-CN" altLang="en-US" dirty="0">
                <a:solidFill>
                  <a:srgbClr val="00B050"/>
                </a:solidFill>
              </a:rPr>
              <a:t>助手跳转至审查页面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>
                <a:solidFill>
                  <a:srgbClr val="00B050"/>
                </a:solidFill>
              </a:rPr>
              <a:t>2.</a:t>
            </a:r>
            <a:r>
              <a:rPr lang="zh-CN" altLang="en-US" dirty="0">
                <a:solidFill>
                  <a:srgbClr val="00B050"/>
                </a:solidFill>
              </a:rPr>
              <a:t>通过审查助手可以提问、法审、纠错、风险点、内控等协助审查项</a:t>
            </a:r>
            <a:endParaRPr lang="en-US" altLang="zh-CN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-19515"/>
            <a:ext cx="12204713" cy="6973914"/>
            <a:chOff x="0" y="-19515"/>
            <a:chExt cx="12204713" cy="697391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9515"/>
              <a:ext cx="12204713" cy="6973913"/>
            </a:xfrm>
            <a:prstGeom prst="rect">
              <a:avLst/>
            </a:prstGeom>
          </p:spPr>
        </p:pic>
        <p:grpSp>
          <p:nvGrpSpPr>
            <p:cNvPr id="17" name="组 3"/>
            <p:cNvGrpSpPr/>
            <p:nvPr/>
          </p:nvGrpSpPr>
          <p:grpSpPr>
            <a:xfrm>
              <a:off x="0" y="6782148"/>
              <a:ext cx="12203125" cy="172251"/>
              <a:chOff x="397565" y="0"/>
              <a:chExt cx="1347306" cy="36931"/>
            </a:xfrm>
          </p:grpSpPr>
          <p:sp>
            <p:nvSpPr>
              <p:cNvPr id="18" name="Shape 6"/>
              <p:cNvSpPr/>
              <p:nvPr/>
            </p:nvSpPr>
            <p:spPr>
              <a:xfrm>
                <a:off x="397565" y="0"/>
                <a:ext cx="673653" cy="36931"/>
              </a:xfrm>
              <a:prstGeom prst="rect">
                <a:avLst/>
              </a:prstGeom>
              <a:solidFill>
                <a:srgbClr val="00882B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lvl="0" algn="ctr"/>
                <a:endParaRPr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9" name="Shape 7"/>
              <p:cNvSpPr/>
              <p:nvPr/>
            </p:nvSpPr>
            <p:spPr>
              <a:xfrm>
                <a:off x="1071218" y="0"/>
                <a:ext cx="673653" cy="369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 algn="ctr"/>
                <a:endParaRPr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1279015" y="2644453"/>
            <a:ext cx="148272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5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03</a:t>
            </a:r>
            <a:endParaRPr lang="zh-CN" altLang="en-US" sz="95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35778" y="3111892"/>
            <a:ext cx="6592285" cy="60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827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764665">
              <a:spcBef>
                <a:spcPct val="50000"/>
              </a:spcBef>
              <a:spcAft>
                <a:spcPct val="50000"/>
              </a:spcAft>
              <a:buNone/>
            </a:pP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合同审查助手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927235" y="3720465"/>
            <a:ext cx="5872845" cy="0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839" y="872578"/>
            <a:ext cx="7741549" cy="30998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97" y="2458715"/>
            <a:ext cx="7320561" cy="3638674"/>
          </a:xfrm>
          <a:prstGeom prst="rect">
            <a:avLst/>
          </a:prstGeom>
        </p:spPr>
      </p:pic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3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合同审查助手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736249"/>
            <a:ext cx="1003048" cy="5707280"/>
          </a:xfrm>
          <a:prstGeom prst="rect">
            <a:avLst/>
          </a:prstGeom>
          <a:solidFill>
            <a:srgbClr val="0061A6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076" y="966933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问答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-12076" y="1589789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纠错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02425" y="2304827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法审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849709" y="1067409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2425" y="2868375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风险点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92306" y="5468254"/>
            <a:ext cx="68490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1.</a:t>
            </a:r>
            <a:r>
              <a:rPr lang="zh-CN" altLang="en-US" dirty="0">
                <a:solidFill>
                  <a:srgbClr val="00B050"/>
                </a:solidFill>
              </a:rPr>
              <a:t>点击左侧合同审查按钮进入智能助手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>
                <a:solidFill>
                  <a:srgbClr val="00B050"/>
                </a:solidFill>
              </a:rPr>
              <a:t>2.</a:t>
            </a:r>
            <a:r>
              <a:rPr lang="zh-CN" altLang="en-US">
                <a:solidFill>
                  <a:srgbClr val="00B050"/>
                </a:solidFill>
              </a:rPr>
              <a:t>通过</a:t>
            </a:r>
            <a:r>
              <a:rPr lang="zh-CN" altLang="en-US" dirty="0">
                <a:solidFill>
                  <a:srgbClr val="00B050"/>
                </a:solidFill>
              </a:rPr>
              <a:t>问答可以自由提问合同相关的问题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102425" y="3454162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内控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3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合同审查助手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736249"/>
            <a:ext cx="1003048" cy="5707280"/>
          </a:xfrm>
          <a:prstGeom prst="rect">
            <a:avLst/>
          </a:prstGeom>
          <a:solidFill>
            <a:srgbClr val="0061A6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076" y="966933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问答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-12076" y="1589789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纠错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02425" y="2304827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法审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761644" y="1672061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2425" y="2868375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风险点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50663" y="5468222"/>
            <a:ext cx="68490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1.</a:t>
            </a:r>
            <a:r>
              <a:rPr lang="zh-CN" altLang="en-US" dirty="0">
                <a:solidFill>
                  <a:srgbClr val="00B050"/>
                </a:solidFill>
              </a:rPr>
              <a:t>点击纠错可以自动扫描合同表述漏洞，实时修正语法歧义、逻辑冲突及术语偏差，确保文本效力与商业意图零瑕疵对齐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102425" y="3454162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内控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6020" y="759314"/>
            <a:ext cx="8686412" cy="44782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3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合同审查助手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736249"/>
            <a:ext cx="1003048" cy="5707280"/>
          </a:xfrm>
          <a:prstGeom prst="rect">
            <a:avLst/>
          </a:prstGeom>
          <a:solidFill>
            <a:srgbClr val="0061A6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076" y="966933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问答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-12076" y="1589789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纠错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02425" y="2304827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法审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701859" y="2357099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2425" y="2868375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风险点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50663" y="5468222"/>
            <a:ext cx="68490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1.</a:t>
            </a:r>
            <a:r>
              <a:rPr lang="zh-CN" altLang="en-US" dirty="0">
                <a:solidFill>
                  <a:srgbClr val="00B050"/>
                </a:solidFill>
              </a:rPr>
              <a:t>识别合同条款中的法律冲突、权责失衡及隐蔽陷阱，同步输出合规修订方案，将事后纠纷转为事前规避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102425" y="3454162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内控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0243" y="1005298"/>
            <a:ext cx="7843011" cy="40339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3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合同审查助手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736249"/>
            <a:ext cx="1003048" cy="5707280"/>
          </a:xfrm>
          <a:prstGeom prst="rect">
            <a:avLst/>
          </a:prstGeom>
          <a:solidFill>
            <a:srgbClr val="0061A6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076" y="966933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问答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-12076" y="1589789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纠错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02425" y="2304827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法审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728954" y="2931800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2425" y="2868375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风险点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50663" y="5468222"/>
            <a:ext cx="684903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1.</a:t>
            </a:r>
            <a:r>
              <a:rPr lang="zh-CN" altLang="en-US" dirty="0">
                <a:solidFill>
                  <a:srgbClr val="00B050"/>
                </a:solidFill>
              </a:rPr>
              <a:t>梳理采购需求、识别关键监控环节、预警潜在风险及陷阱，确保采购高效合规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>
                <a:solidFill>
                  <a:srgbClr val="00B050"/>
                </a:solidFill>
              </a:rPr>
              <a:t>2.</a:t>
            </a:r>
            <a:r>
              <a:rPr lang="zh-CN" altLang="en-US" dirty="0">
                <a:solidFill>
                  <a:srgbClr val="00B050"/>
                </a:solidFill>
              </a:rPr>
              <a:t>在下方输入框可以自主提问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102425" y="3454162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内控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1241" y="1359104"/>
            <a:ext cx="7983661" cy="38620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663" y="872578"/>
            <a:ext cx="8028758" cy="427796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42" y="2612604"/>
            <a:ext cx="5492354" cy="3815509"/>
          </a:xfrm>
          <a:prstGeom prst="rect">
            <a:avLst/>
          </a:prstGeom>
        </p:spPr>
      </p:pic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3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合同审查助手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736249"/>
            <a:ext cx="1003048" cy="5707280"/>
          </a:xfrm>
          <a:prstGeom prst="rect">
            <a:avLst/>
          </a:prstGeom>
          <a:solidFill>
            <a:srgbClr val="0061A6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076" y="966933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问答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-12076" y="1589789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纠错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02425" y="2304827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法审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728954" y="3519985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2425" y="2865976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风险点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50663" y="5468222"/>
            <a:ext cx="684903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1.</a:t>
            </a:r>
            <a:r>
              <a:rPr lang="zh-CN" altLang="en-US" dirty="0">
                <a:solidFill>
                  <a:srgbClr val="00B050"/>
                </a:solidFill>
              </a:rPr>
              <a:t>内控可以根据自己设置的内控规则进行检测是否有无违反规则，如果没有设置规则不会检测出内容，可以在下方进行提问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>
                <a:solidFill>
                  <a:srgbClr val="00B050"/>
                </a:solidFill>
              </a:rPr>
              <a:t>2.</a:t>
            </a:r>
            <a:r>
              <a:rPr lang="zh-CN" altLang="en-US" dirty="0">
                <a:solidFill>
                  <a:srgbClr val="00B050"/>
                </a:solidFill>
              </a:rPr>
              <a:t>新增内控规则，可以上传制度文件进行添加。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102425" y="3454162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内控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55806" y="2505349"/>
            <a:ext cx="1779441" cy="141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>
              <a:lnSpc>
                <a:spcPct val="140000"/>
              </a:lnSpc>
            </a:pPr>
            <a:r>
              <a:rPr lang="zh-CN" altLang="en-US" sz="3995" b="1" dirty="0">
                <a:solidFill>
                  <a:srgbClr val="0677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395" b="1" dirty="0">
              <a:solidFill>
                <a:srgbClr val="0677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08965">
              <a:lnSpc>
                <a:spcPct val="140000"/>
              </a:lnSpc>
            </a:pPr>
            <a:r>
              <a:rPr lang="en-US" altLang="zh-CN" sz="2400" dirty="0">
                <a:solidFill>
                  <a:srgbClr val="0677B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  <a:endParaRPr lang="zh-CN" altLang="en-US" sz="2400" dirty="0">
              <a:solidFill>
                <a:srgbClr val="0677B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" r="69513" b="-2"/>
          <a:stretch>
            <a:fillRect/>
          </a:stretch>
        </p:blipFill>
        <p:spPr>
          <a:xfrm>
            <a:off x="-9224" y="-15184"/>
            <a:ext cx="3713217" cy="6870851"/>
          </a:xfrm>
          <a:prstGeom prst="rect">
            <a:avLst/>
          </a:prstGeom>
        </p:spPr>
      </p:pic>
      <p:sp>
        <p:nvSpPr>
          <p:cNvPr id="21" name="Shape 688"/>
          <p:cNvSpPr/>
          <p:nvPr/>
        </p:nvSpPr>
        <p:spPr>
          <a:xfrm>
            <a:off x="617799" y="2274154"/>
            <a:ext cx="1672540" cy="1237177"/>
          </a:xfrm>
          <a:prstGeom prst="rect">
            <a:avLst/>
          </a:prstGeom>
          <a:ln w="12700">
            <a:miter lim="400000"/>
          </a:ln>
        </p:spPr>
        <p:txBody>
          <a:bodyPr wrap="none" lIns="45687" tIns="45687" rIns="45687" bIns="45687">
            <a:spAutoFit/>
          </a:bodyPr>
          <a:lstStyle>
            <a:lvl1pPr>
              <a:lnSpc>
                <a:spcPct val="200000"/>
              </a:lnSpc>
              <a:defRPr sz="2800">
                <a:solidFill>
                  <a:srgbClr val="2D3656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pPr defTabSz="608965">
              <a:lnSpc>
                <a:spcPct val="150000"/>
              </a:lnSpc>
            </a:pPr>
            <a:r>
              <a:rPr lang="zh-CN" altLang="en-US" sz="319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19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08965">
              <a:lnSpc>
                <a:spcPct val="150000"/>
              </a:lnSpc>
            </a:pPr>
            <a:r>
              <a:rPr lang="en-US" sz="2000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sz="2000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61303" y="3710448"/>
            <a:ext cx="93514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30140" y="1009402"/>
            <a:ext cx="6198870" cy="177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508000" indent="-508000" algn="l" defTabSz="1143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华文楷体" panose="02010600040101010101" pitchFamily="2" charset="-122"/>
              <a:buChar char="■"/>
              <a:defRPr sz="2000" b="1">
                <a:solidFill>
                  <a:schemeClr val="tx1"/>
                </a:solidFill>
                <a:latin typeface="华文楷体" panose="02010600040101010101" pitchFamily="2" charset="-122"/>
                <a:ea typeface="宋体" panose="02010600030101010101" pitchFamily="2" charset="-122"/>
              </a:defRPr>
            </a:lvl1pPr>
            <a:lvl2pPr marL="1028700" indent="-457200" algn="l" defTabSz="1143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华文楷体" panose="02010600040101010101" pitchFamily="2" charset="-122"/>
              <a:buChar char="●"/>
              <a:defRPr b="1">
                <a:solidFill>
                  <a:schemeClr val="tx1"/>
                </a:solidFill>
                <a:latin typeface="华文楷体" panose="02010600040101010101" pitchFamily="2" charset="-122"/>
                <a:ea typeface="宋体" panose="02010600030101010101" pitchFamily="2" charset="-122"/>
              </a:defRPr>
            </a:lvl2pPr>
            <a:lvl3pPr marL="2286000" indent="-457200" algn="l" defTabSz="1143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anose="05000000000000000000" pitchFamily="2" charset="2"/>
              <a:buChar char="u"/>
              <a:defRPr sz="1600" b="1">
                <a:solidFill>
                  <a:schemeClr val="tx1"/>
                </a:solidFill>
                <a:latin typeface="华文楷体" panose="02010600040101010101" pitchFamily="2" charset="-122"/>
                <a:ea typeface="宋体" panose="02010600030101010101" pitchFamily="2" charset="-122"/>
              </a:defRPr>
            </a:lvl3pPr>
            <a:lvl4pPr marL="2857500" indent="-457200" algn="l" defTabSz="1143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华文楷体" panose="02010600040101010101" pitchFamily="2" charset="-122"/>
              <a:buChar char="►"/>
              <a:defRPr sz="1400" b="1">
                <a:solidFill>
                  <a:schemeClr val="tx1"/>
                </a:solidFill>
                <a:latin typeface="华文楷体" panose="02010600040101010101" pitchFamily="2" charset="-122"/>
                <a:ea typeface="宋体" panose="02010600030101010101" pitchFamily="2" charset="-122"/>
              </a:defRPr>
            </a:lvl4pPr>
            <a:lvl5pPr marL="3479800" indent="-508000" algn="l" defTabSz="1143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b="1">
                <a:solidFill>
                  <a:schemeClr val="tx1"/>
                </a:solidFill>
                <a:latin typeface="华文楷体" panose="02010600040101010101" pitchFamily="2" charset="-122"/>
                <a:ea typeface="宋体" panose="02010600030101010101" pitchFamily="2" charset="-122"/>
              </a:defRPr>
            </a:lvl5pPr>
            <a:lvl6pPr marL="3937000" indent="-508000" defTabSz="114300" fontAlgn="base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b="1">
                <a:solidFill>
                  <a:schemeClr val="tx1"/>
                </a:solidFill>
                <a:latin typeface="华文楷体" panose="02010600040101010101" pitchFamily="2" charset="-122"/>
                <a:ea typeface="宋体" panose="02010600030101010101" pitchFamily="2" charset="-122"/>
              </a:defRPr>
            </a:lvl6pPr>
            <a:lvl7pPr marL="4394200" indent="-508000" defTabSz="114300" fontAlgn="base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b="1">
                <a:solidFill>
                  <a:schemeClr val="tx1"/>
                </a:solidFill>
                <a:latin typeface="华文楷体" panose="02010600040101010101" pitchFamily="2" charset="-122"/>
                <a:ea typeface="宋体" panose="02010600030101010101" pitchFamily="2" charset="-122"/>
              </a:defRPr>
            </a:lvl7pPr>
            <a:lvl8pPr marL="4851400" indent="-508000" defTabSz="114300" fontAlgn="base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b="1">
                <a:solidFill>
                  <a:schemeClr val="tx1"/>
                </a:solidFill>
                <a:latin typeface="华文楷体" panose="02010600040101010101" pitchFamily="2" charset="-122"/>
                <a:ea typeface="宋体" panose="02010600030101010101" pitchFamily="2" charset="-122"/>
              </a:defRPr>
            </a:lvl8pPr>
            <a:lvl9pPr marL="5308600" indent="-508000" defTabSz="114300" fontAlgn="base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b="1">
                <a:solidFill>
                  <a:schemeClr val="tx1"/>
                </a:solidFill>
                <a:latin typeface="华文楷体" panose="02010600040101010101" pitchFamily="2" charset="-122"/>
                <a:ea typeface="宋体" panose="02010600030101010101" pitchFamily="2" charset="-122"/>
              </a:defRPr>
            </a:lvl9pPr>
          </a:lstStyle>
          <a:p>
            <a:pPr marL="400050" indent="-400050">
              <a:lnSpc>
                <a:spcPct val="130000"/>
              </a:lnSpc>
              <a:spcBef>
                <a:spcPct val="50000"/>
              </a:spcBef>
              <a:spcAft>
                <a:spcPct val="50000"/>
              </a:spcAft>
              <a:buClrTx/>
              <a:buFont typeface="+mj-lt"/>
              <a:buAutoNum type="romanUcPeriod"/>
            </a:pPr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项目背景、目标及登陆方式</a:t>
            </a:r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00050" indent="-400050">
              <a:lnSpc>
                <a:spcPct val="130000"/>
              </a:lnSpc>
              <a:spcBef>
                <a:spcPct val="50000"/>
              </a:spcBef>
              <a:spcAft>
                <a:spcPct val="50000"/>
              </a:spcAft>
              <a:buClrTx/>
              <a:buFont typeface="+mj-lt"/>
              <a:buAutoNum type="romanUcPeriod"/>
            </a:pPr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合同起草</a:t>
            </a:r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00050" indent="-400050">
              <a:lnSpc>
                <a:spcPct val="130000"/>
              </a:lnSpc>
              <a:spcBef>
                <a:spcPct val="50000"/>
              </a:spcBef>
              <a:spcAft>
                <a:spcPct val="50000"/>
              </a:spcAft>
              <a:buClrTx/>
              <a:buFont typeface="+mj-lt"/>
              <a:buAutoNum type="romanUcPeriod"/>
            </a:pPr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智能助手审查</a:t>
            </a:r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-19515"/>
            <a:ext cx="12204713" cy="6973914"/>
            <a:chOff x="0" y="-19515"/>
            <a:chExt cx="12204713" cy="697391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9515"/>
              <a:ext cx="12204713" cy="6973913"/>
            </a:xfrm>
            <a:prstGeom prst="rect">
              <a:avLst/>
            </a:prstGeom>
          </p:spPr>
        </p:pic>
        <p:grpSp>
          <p:nvGrpSpPr>
            <p:cNvPr id="17" name="组 3"/>
            <p:cNvGrpSpPr/>
            <p:nvPr/>
          </p:nvGrpSpPr>
          <p:grpSpPr>
            <a:xfrm>
              <a:off x="0" y="6782148"/>
              <a:ext cx="12203125" cy="172251"/>
              <a:chOff x="397565" y="0"/>
              <a:chExt cx="1347306" cy="36931"/>
            </a:xfrm>
          </p:grpSpPr>
          <p:sp>
            <p:nvSpPr>
              <p:cNvPr id="18" name="Shape 6"/>
              <p:cNvSpPr/>
              <p:nvPr/>
            </p:nvSpPr>
            <p:spPr>
              <a:xfrm>
                <a:off x="397565" y="0"/>
                <a:ext cx="673653" cy="36931"/>
              </a:xfrm>
              <a:prstGeom prst="rect">
                <a:avLst/>
              </a:prstGeom>
              <a:solidFill>
                <a:srgbClr val="00882B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lvl="0" algn="ctr"/>
                <a:endParaRPr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9" name="Shape 7"/>
              <p:cNvSpPr/>
              <p:nvPr/>
            </p:nvSpPr>
            <p:spPr>
              <a:xfrm>
                <a:off x="1071218" y="0"/>
                <a:ext cx="673653" cy="369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 algn="ctr"/>
                <a:endParaRPr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1370137" y="2644453"/>
            <a:ext cx="130048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5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95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35778" y="3111892"/>
            <a:ext cx="6592285" cy="60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827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764665">
              <a:spcBef>
                <a:spcPct val="50000"/>
              </a:spcBef>
              <a:spcAft>
                <a:spcPct val="50000"/>
              </a:spcAft>
              <a:buNone/>
            </a:pP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项目背景、目标及系统登陆</a:t>
            </a:r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kumimoji="1"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927235" y="3720465"/>
            <a:ext cx="5872845" cy="0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5000" b="5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397000"/>
            <a:ext cx="5080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6510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397000" y="16002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D7E1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项目背景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095500"/>
            <a:ext cx="4572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r>
              <a:rPr lang="zh-CN" altLang="en-US" sz="1500" dirty="0">
                <a:latin typeface="Noto Sans SC" panose="020B0500000000000000" charset="-122"/>
                <a:ea typeface="Noto Sans SC" panose="020B0500000000000000" charset="-122"/>
              </a:rPr>
              <a:t>农业大学合作社承担教学实践与产业服务职能，日常涉及大量合作、采购、销售、服务类合同。由于校内教师不具备专业法律起草与审查能力，合同编写易存在条款缺失、权责不清、法律漏洞等问题，存在合规与经济风险。</a:t>
            </a:r>
            <a:endParaRPr lang="zh-CN" altLang="en-US" sz="1500" dirty="0">
              <a:latin typeface="Noto Sans SC" panose="020B0500000000000000" charset="-122"/>
              <a:ea typeface="Noto Sans SC" panose="020B0500000000000000" charset="-122"/>
            </a:endParaRPr>
          </a:p>
          <a:p>
            <a:r>
              <a:rPr lang="zh-CN" altLang="en-US" sz="1500" dirty="0">
                <a:latin typeface="Noto Sans SC" panose="020B0500000000000000" charset="-122"/>
                <a:ea typeface="Noto Sans SC" panose="020B0500000000000000" charset="-122"/>
              </a:rPr>
              <a:t>为解决人工审查专业性不足、效率低、风险高的痛点，落实学校合规管理要求，合作社上线智能合同审查项目，借助智能化工具实现合同风险自动识别、条款规范提示、法律漏洞预警，全面提升合同管理水平，保障学校资产安全与合作社规范运营。</a:t>
            </a:r>
            <a:endParaRPr lang="zh-CN" altLang="en-US" sz="1500" dirty="0">
              <a:latin typeface="Noto Sans SC" panose="020B0500000000000000" charset="-122"/>
              <a:ea typeface="Noto Sans SC" panose="020B0500000000000000" charset="-122"/>
            </a:endParaRPr>
          </a:p>
          <a:p>
            <a:pPr indent="0" algn="l">
              <a:lnSpc>
                <a:spcPct val="117000"/>
              </a:lnSpc>
              <a:defRPr/>
            </a:pPr>
            <a:endParaRPr lang="en-US" sz="1100" dirty="0"/>
          </a:p>
        </p:txBody>
      </p:sp>
      <p:sp>
        <p:nvSpPr>
          <p:cNvPr id="9" name="AutoShape 9"/>
          <p:cNvSpPr/>
          <p:nvPr/>
        </p:nvSpPr>
        <p:spPr>
          <a:xfrm>
            <a:off x="6350000" y="1397000"/>
            <a:ext cx="5080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4000" y="1651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985000" y="16002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 dirty="0" err="1">
                <a:solidFill>
                  <a:schemeClr val="accent4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项目目标</a:t>
            </a:r>
            <a:endParaRPr lang="en-US" sz="1100" dirty="0">
              <a:solidFill>
                <a:schemeClr val="accent4"/>
              </a:solidFill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4000" y="2603500"/>
            <a:ext cx="254000" cy="254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985000" y="2552700"/>
            <a:ext cx="4318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zh-CN" altLang="en-US" sz="1500" b="1" dirty="0"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智能合同助手协助合同合同发起、</a:t>
            </a:r>
            <a:r>
              <a:rPr lang="en-US" altLang="zh-CN" sz="1500" b="1" dirty="0"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AI</a:t>
            </a:r>
            <a:r>
              <a:rPr lang="zh-CN" altLang="en-US" sz="1500" b="1" dirty="0"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审查合同</a:t>
            </a:r>
            <a:endParaRPr lang="en-US" sz="1100" dirty="0"/>
          </a:p>
        </p:txBody>
      </p:sp>
      <p:sp>
        <p:nvSpPr>
          <p:cNvPr id="20" name="AutoShape 20"/>
          <p:cNvSpPr/>
          <p:nvPr/>
        </p:nvSpPr>
        <p:spPr>
          <a:xfrm>
            <a:off x="762000" y="5080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7BFF">
                  <a:alpha val="0"/>
                </a:srgbClr>
              </a:gs>
              <a:gs pos="50000">
                <a:srgbClr val="007BFF">
                  <a:alpha val="100000"/>
                </a:srgbClr>
              </a:gs>
              <a:gs pos="100000">
                <a:srgbClr val="007B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108839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系统登陆</a:t>
            </a:r>
            <a:endParaRPr lang="zh-CN" altLang="en-US" sz="24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799627" y="1029367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83" y="1232789"/>
            <a:ext cx="9228569" cy="452932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0" y="1846729"/>
            <a:ext cx="2617693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1.</a:t>
            </a:r>
            <a:r>
              <a:rPr lang="zh-CN" altLang="en-US" dirty="0">
                <a:solidFill>
                  <a:srgbClr val="FF0000"/>
                </a:solidFill>
              </a:rPr>
              <a:t>访问地址：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  <a:hlinkClick r:id="rId2"/>
              </a:rPr>
              <a:t>https://passport.eteams.cn/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2.</a:t>
            </a:r>
            <a:r>
              <a:rPr lang="zh-CN" altLang="en-US" dirty="0">
                <a:solidFill>
                  <a:srgbClr val="FF0000"/>
                </a:solidFill>
              </a:rPr>
              <a:t>输入账号</a:t>
            </a:r>
            <a:r>
              <a:rPr lang="zh-CN" dirty="0">
                <a:solidFill>
                  <a:srgbClr val="FF0000"/>
                </a:solidFill>
              </a:rPr>
              <a:t>、密码</a:t>
            </a:r>
            <a:endParaRPr lang="zh-CN" dirty="0">
              <a:solidFill>
                <a:srgbClr val="FF0000"/>
              </a:solidFill>
            </a:endParaRPr>
          </a:p>
          <a:p>
            <a:r>
              <a:rPr lang="zh-CN" dirty="0">
                <a:solidFill>
                  <a:srgbClr val="FF0000"/>
                </a:solidFill>
              </a:rPr>
              <a:t>各学院的账号密码由社合处分配</a:t>
            </a:r>
            <a:br>
              <a:rPr lang="zh-CN" dirty="0">
                <a:solidFill>
                  <a:srgbClr val="FF0000"/>
                </a:solidFill>
              </a:rPr>
            </a:br>
            <a:r>
              <a:rPr lang="zh-CN" dirty="0">
                <a:solidFill>
                  <a:srgbClr val="FF0000"/>
                </a:solidFill>
              </a:rPr>
              <a:t>请各位老师联系本学院法制工作联络人获取本学院账号。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3.</a:t>
            </a:r>
            <a:r>
              <a:rPr lang="zh-CN" altLang="en-US" dirty="0">
                <a:solidFill>
                  <a:srgbClr val="FF0000"/>
                </a:solidFill>
              </a:rPr>
              <a:t>同意处打上勾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-19515"/>
            <a:ext cx="12204713" cy="6973914"/>
            <a:chOff x="0" y="-19515"/>
            <a:chExt cx="12204713" cy="697391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9515"/>
              <a:ext cx="12204713" cy="6973913"/>
            </a:xfrm>
            <a:prstGeom prst="rect">
              <a:avLst/>
            </a:prstGeom>
          </p:spPr>
        </p:pic>
        <p:grpSp>
          <p:nvGrpSpPr>
            <p:cNvPr id="17" name="组 3"/>
            <p:cNvGrpSpPr/>
            <p:nvPr/>
          </p:nvGrpSpPr>
          <p:grpSpPr>
            <a:xfrm>
              <a:off x="0" y="6782148"/>
              <a:ext cx="12203125" cy="172251"/>
              <a:chOff x="397565" y="0"/>
              <a:chExt cx="1347306" cy="36931"/>
            </a:xfrm>
          </p:grpSpPr>
          <p:sp>
            <p:nvSpPr>
              <p:cNvPr id="18" name="Shape 6"/>
              <p:cNvSpPr/>
              <p:nvPr/>
            </p:nvSpPr>
            <p:spPr>
              <a:xfrm>
                <a:off x="397565" y="0"/>
                <a:ext cx="673653" cy="36931"/>
              </a:xfrm>
              <a:prstGeom prst="rect">
                <a:avLst/>
              </a:prstGeom>
              <a:solidFill>
                <a:srgbClr val="00882B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lvl="0" algn="ctr"/>
                <a:endParaRPr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9" name="Shape 7"/>
              <p:cNvSpPr/>
              <p:nvPr/>
            </p:nvSpPr>
            <p:spPr>
              <a:xfrm>
                <a:off x="1071218" y="0"/>
                <a:ext cx="673653" cy="369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 algn="ctr"/>
                <a:endParaRPr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1296160" y="2644453"/>
            <a:ext cx="144843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5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02</a:t>
            </a:r>
            <a:endParaRPr lang="zh-CN" altLang="en-US" sz="95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35778" y="3111892"/>
            <a:ext cx="6592285" cy="60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827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764665">
              <a:spcBef>
                <a:spcPct val="50000"/>
              </a:spcBef>
              <a:spcAft>
                <a:spcPct val="50000"/>
              </a:spcAft>
              <a:buNone/>
            </a:pP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合同起草说明书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927235" y="3720465"/>
            <a:ext cx="5872845" cy="0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108839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合同起草</a:t>
            </a:r>
            <a:endParaRPr lang="zh-CN" altLang="en-US" sz="24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736249"/>
            <a:ext cx="1003048" cy="5707280"/>
          </a:xfrm>
          <a:prstGeom prst="rect">
            <a:avLst/>
          </a:prstGeom>
          <a:solidFill>
            <a:srgbClr val="0061A6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076" y="966933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选择模板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-12076" y="1589789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填写合同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02425" y="2304827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模板套用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799627" y="1029367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2425" y="2868375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智能助手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441" y="872578"/>
            <a:ext cx="10746812" cy="393436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01153" y="5432612"/>
            <a:ext cx="684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1.</a:t>
            </a:r>
            <a:r>
              <a:rPr lang="zh-CN" altLang="en-US" dirty="0">
                <a:solidFill>
                  <a:srgbClr val="00B050"/>
                </a:solidFill>
              </a:rPr>
              <a:t>点击左侧菜单合同发起进入选择合同页面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>
                <a:solidFill>
                  <a:srgbClr val="00B050"/>
                </a:solidFill>
              </a:rPr>
              <a:t>2.</a:t>
            </a:r>
            <a:r>
              <a:rPr lang="zh-CN" altLang="en-US" dirty="0">
                <a:solidFill>
                  <a:srgbClr val="00B050"/>
                </a:solidFill>
              </a:rPr>
              <a:t>鼠标放置合同模板页面点击使用跳转至填写合同页面</a:t>
            </a:r>
            <a:endParaRPr lang="en-US" altLang="zh-CN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108839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合同起草</a:t>
            </a:r>
            <a:endParaRPr lang="zh-CN" altLang="en-US" sz="24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736249"/>
            <a:ext cx="1003048" cy="5707280"/>
          </a:xfrm>
          <a:prstGeom prst="rect">
            <a:avLst/>
          </a:prstGeom>
          <a:solidFill>
            <a:srgbClr val="0061A6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076" y="966933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选择模板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-12076" y="1589789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填写合同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02425" y="2304827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模板套用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835881" y="1667075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2425" y="2868375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智能助手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3294" y="5432612"/>
            <a:ext cx="684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1.</a:t>
            </a:r>
            <a:r>
              <a:rPr lang="zh-CN" altLang="en-US" dirty="0">
                <a:solidFill>
                  <a:srgbClr val="00B050"/>
                </a:solidFill>
              </a:rPr>
              <a:t>页面展示一文双屏页面，左侧展示模板文档，右侧展示填写合同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>
                <a:solidFill>
                  <a:srgbClr val="00B050"/>
                </a:solidFill>
              </a:rPr>
              <a:t>2.</a:t>
            </a:r>
            <a:r>
              <a:rPr lang="zh-CN" altLang="en-US" dirty="0">
                <a:solidFill>
                  <a:srgbClr val="00B050"/>
                </a:solidFill>
              </a:rPr>
              <a:t>在右侧填写信息后，会自动填充至左方模板内容里</a:t>
            </a:r>
            <a:endParaRPr lang="en-US" altLang="zh-CN" dirty="0">
              <a:solidFill>
                <a:srgbClr val="00B05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294" y="826969"/>
            <a:ext cx="10097562" cy="45149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694" y="1002607"/>
            <a:ext cx="8868918" cy="41992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717" y="3719124"/>
            <a:ext cx="3879136" cy="2636818"/>
          </a:xfrm>
          <a:prstGeom prst="rect">
            <a:avLst/>
          </a:prstGeom>
        </p:spPr>
      </p:pic>
      <p:sp>
        <p:nvSpPr>
          <p:cNvPr id="113" name="矩形 112"/>
          <p:cNvSpPr/>
          <p:nvPr/>
        </p:nvSpPr>
        <p:spPr>
          <a:xfrm>
            <a:off x="0" y="0"/>
            <a:ext cx="12192000" cy="736249"/>
          </a:xfrm>
          <a:prstGeom prst="rect">
            <a:avLst/>
          </a:prstGeom>
          <a:solidFill>
            <a:srgbClr val="0061A6"/>
          </a:solidFill>
          <a:ln w="12700" cap="flat" cmpd="sng" algn="ctr">
            <a:solidFill>
              <a:srgbClr val="0061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67444" y="136329"/>
            <a:ext cx="9335558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108839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合同起草</a:t>
            </a:r>
            <a:endParaRPr lang="zh-CN" altLang="en-US" sz="24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502" y="136329"/>
            <a:ext cx="97002" cy="369236"/>
          </a:xfrm>
          <a:prstGeom prst="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441" y="136329"/>
            <a:ext cx="97002" cy="3692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63" y="136329"/>
            <a:ext cx="97002" cy="36923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00"/>
              </a:highligh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736249"/>
            <a:ext cx="1003048" cy="5707280"/>
          </a:xfrm>
          <a:prstGeom prst="rect">
            <a:avLst/>
          </a:prstGeom>
          <a:solidFill>
            <a:srgbClr val="0061A6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076" y="966933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选择模板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线连接符 60"/>
          <p:cNvCxnSpPr/>
          <p:nvPr/>
        </p:nvCxnSpPr>
        <p:spPr>
          <a:xfrm flipH="1">
            <a:off x="61948" y="1359104"/>
            <a:ext cx="1003048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-12076" y="1589789"/>
            <a:ext cx="9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填写合同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02425" y="2304827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模板套用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线连接符 60"/>
          <p:cNvCxnSpPr/>
          <p:nvPr/>
        </p:nvCxnSpPr>
        <p:spPr>
          <a:xfrm flipH="1">
            <a:off x="-13439" y="2128250"/>
            <a:ext cx="1064797" cy="0"/>
          </a:xfrm>
          <a:prstGeom prst="line">
            <a:avLst/>
          </a:prstGeom>
          <a:noFill/>
          <a:ln w="6350" cap="flat">
            <a:solidFill>
              <a:schemeClr val="bg1">
                <a:alpha val="60000"/>
              </a:schemeClr>
            </a:solidFill>
            <a:prstDash val="dash"/>
            <a:bevel/>
          </a:ln>
          <a:effectLst/>
        </p:spPr>
      </p:cxnSp>
      <p:sp>
        <p:nvSpPr>
          <p:cNvPr id="9" name="三角形 6"/>
          <p:cNvSpPr/>
          <p:nvPr/>
        </p:nvSpPr>
        <p:spPr>
          <a:xfrm rot="16200000">
            <a:off x="867353" y="2344392"/>
            <a:ext cx="230715" cy="176129"/>
          </a:xfrm>
          <a:prstGeom prst="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02425" y="2868375"/>
            <a:ext cx="106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1" sz="1600">
                <a:solidFill>
                  <a:srgbClr val="24262C"/>
                </a:solidFill>
                <a:latin typeface="PingFang SC" charset="-122"/>
                <a:ea typeface="PingFang SC" charset="-122"/>
                <a:cs typeface="PingFang SC" charset="-122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智能助手</a:t>
            </a:r>
            <a:endParaRPr kumimoji="1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92306" y="5468254"/>
            <a:ext cx="684903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1.</a:t>
            </a:r>
            <a:r>
              <a:rPr lang="zh-CN" altLang="en-US" dirty="0">
                <a:solidFill>
                  <a:srgbClr val="00B050"/>
                </a:solidFill>
              </a:rPr>
              <a:t>信息填写完毕之后点击模板套用按钮填写信息完成的合同模板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>
                <a:solidFill>
                  <a:srgbClr val="00B050"/>
                </a:solidFill>
              </a:rPr>
              <a:t>2.</a:t>
            </a:r>
            <a:r>
              <a:rPr lang="zh-CN" altLang="en-US" dirty="0">
                <a:solidFill>
                  <a:srgbClr val="00B050"/>
                </a:solidFill>
              </a:rPr>
              <a:t>套用完成之后会在合同文件字段内生成完成版合同文件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>
                <a:solidFill>
                  <a:srgbClr val="00B050"/>
                </a:solidFill>
              </a:rPr>
              <a:t>3.</a:t>
            </a:r>
            <a:r>
              <a:rPr lang="zh-CN" altLang="en-US" dirty="0">
                <a:solidFill>
                  <a:srgbClr val="00B050"/>
                </a:solidFill>
              </a:rPr>
              <a:t>点击生成的合同文件可以进行编辑下载</a:t>
            </a:r>
            <a:endParaRPr lang="en-US" altLang="zh-CN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0403161633"/>
  <p:tag name="MH_LIBRARY" val="CONTENTS"/>
  <p:tag name="MH_TYPE" val="ENTRY"/>
  <p:tag name="ID" val="547141"/>
  <p:tag name="MH_ORDER" val="1"/>
</p:tagLst>
</file>

<file path=ppt/tags/tag2.xml><?xml version="1.0" encoding="utf-8"?>
<p:tagLst xmlns:p="http://schemas.openxmlformats.org/presentationml/2006/main">
  <p:tag name="MH" val="20160403161633"/>
  <p:tag name="MH_LIBRARY" val="CONTENTS"/>
  <p:tag name="MH_TYPE" val="ENTRY"/>
  <p:tag name="ID" val="547141"/>
  <p:tag name="MH_ORDER" val="1"/>
</p:tagLst>
</file>

<file path=ppt/tags/tag3.xml><?xml version="1.0" encoding="utf-8"?>
<p:tagLst xmlns:p="http://schemas.openxmlformats.org/presentationml/2006/main">
  <p:tag name="MH" val="20160403161633"/>
  <p:tag name="MH_LIBRARY" val="CONTENTS"/>
  <p:tag name="MH_TYPE" val="ENTRY"/>
  <p:tag name="ID" val="547141"/>
  <p:tag name="MH_ORDER" val="1"/>
</p:tagLst>
</file>

<file path=ppt/tags/tag4.xml><?xml version="1.0" encoding="utf-8"?>
<p:tagLst xmlns:p="http://schemas.openxmlformats.org/presentationml/2006/main">
  <p:tag name="KSO_WPP_MARK_KEY" val="74e3745b-e279-487c-b20e-7df4a3b5a19e"/>
  <p:tag name="COMMONDATA" val="eyJoZGlkIjoiYjgzYzUwM2JlMDNmZDFmNWRjZGNhY2I4NDRlNjYw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74FB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74FB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kumimoji="1" sz="14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74FB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kumimoji="1" sz="14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74FB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74FB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kumimoji="1" sz="14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74FB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kumimoji="1" sz="14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WPS 演示</Application>
  <PresentationFormat>宽屏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16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Helvetica</vt:lpstr>
      <vt:lpstr>Calibri</vt:lpstr>
      <vt:lpstr>Segoe UI Light</vt:lpstr>
      <vt:lpstr>Arial</vt:lpstr>
      <vt:lpstr>微软雅黑 Light</vt:lpstr>
      <vt:lpstr>黑体</vt:lpstr>
      <vt:lpstr>华文楷体</vt:lpstr>
      <vt:lpstr>Impact</vt:lpstr>
      <vt:lpstr>Calibri</vt:lpstr>
      <vt:lpstr>Noto Sans SC</vt:lpstr>
      <vt:lpstr>等线</vt:lpstr>
      <vt:lpstr>Arial Unicode MS</vt:lpstr>
      <vt:lpstr>Helvetica Neue</vt:lpstr>
      <vt:lpstr>PingFang SC</vt:lpstr>
      <vt:lpstr>等线 Light</vt:lpstr>
      <vt:lpstr>Helvetica</vt:lpstr>
      <vt:lpstr>Helvetica Neue</vt:lpstr>
      <vt:lpstr>PingFang SC</vt:lpstr>
      <vt:lpstr>Helvetica LT Pro</vt:lpstr>
      <vt:lpstr>Office 主题​​</vt:lpstr>
      <vt:lpstr>自定义设计方案</vt:lpstr>
      <vt:lpstr>2_自定义设计方案</vt:lpstr>
      <vt:lpstr>3_自定义设计方案</vt:lpstr>
      <vt:lpstr>1_自定义设计方案</vt:lpstr>
      <vt:lpstr>4_自定义设计方案</vt:lpstr>
      <vt:lpstr>5_自定义设计方案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黑桃兔子六号</cp:lastModifiedBy>
  <cp:revision>2693</cp:revision>
  <dcterms:created xsi:type="dcterms:W3CDTF">2022-03-30T07:23:00Z</dcterms:created>
  <dcterms:modified xsi:type="dcterms:W3CDTF">2026-04-01T06:27:03Z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014FDB1B0E984F27B66EAA4C3B771B5F_13</vt:lpwstr>
  </property>
  <property fmtid="{D5CDD505-2E9C-101B-9397-08002B2CF9AE}" pid="3" name="KSOProductBuildVer">
    <vt:lpwstr>2052-12.1.0.25225</vt:lpwstr>
  </property>
</Properties>
</file>